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432" r:id="rId3"/>
    <p:sldId id="6682" r:id="rId4"/>
    <p:sldId id="6683" r:id="rId5"/>
    <p:sldId id="6686" r:id="rId6"/>
    <p:sldId id="6687" r:id="rId7"/>
    <p:sldId id="6688" r:id="rId8"/>
    <p:sldId id="6689" r:id="rId9"/>
    <p:sldId id="6691" r:id="rId10"/>
    <p:sldId id="6693" r:id="rId11"/>
    <p:sldId id="6694" r:id="rId12"/>
    <p:sldId id="6695" r:id="rId13"/>
    <p:sldId id="6696" r:id="rId14"/>
    <p:sldId id="6697" r:id="rId15"/>
    <p:sldId id="6698" r:id="rId16"/>
    <p:sldId id="6699" r:id="rId17"/>
    <p:sldId id="6700" r:id="rId18"/>
    <p:sldId id="6701" r:id="rId19"/>
    <p:sldId id="6702" r:id="rId20"/>
    <p:sldId id="6692" r:id="rId21"/>
    <p:sldId id="6704" r:id="rId22"/>
    <p:sldId id="6705" r:id="rId23"/>
    <p:sldId id="6706" r:id="rId24"/>
    <p:sldId id="6707" r:id="rId25"/>
    <p:sldId id="6708" r:id="rId26"/>
    <p:sldId id="6710" r:id="rId27"/>
    <p:sldId id="6711" r:id="rId28"/>
    <p:sldId id="6713" r:id="rId29"/>
    <p:sldId id="6714" r:id="rId30"/>
    <p:sldId id="6715" r:id="rId31"/>
    <p:sldId id="6716" r:id="rId32"/>
    <p:sldId id="6515" r:id="rId33"/>
    <p:sldId id="6703" r:id="rId34"/>
    <p:sldId id="6717" r:id="rId35"/>
    <p:sldId id="6718" r:id="rId36"/>
    <p:sldId id="6719" r:id="rId37"/>
    <p:sldId id="6720" r:id="rId38"/>
    <p:sldId id="6677" r:id="rId39"/>
    <p:sldId id="6721" r:id="rId40"/>
    <p:sldId id="6726" r:id="rId41"/>
    <p:sldId id="6723" r:id="rId42"/>
    <p:sldId id="6725" r:id="rId43"/>
    <p:sldId id="268" r:id="rId44"/>
    <p:sldId id="480" r:id="rId45"/>
    <p:sldId id="354" r:id="rId46"/>
    <p:sldId id="487" r:id="rId47"/>
    <p:sldId id="488" r:id="rId4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31" autoAdjust="0"/>
    <p:restoredTop sz="89388" autoAdjust="0"/>
  </p:normalViewPr>
  <p:slideViewPr>
    <p:cSldViewPr>
      <p:cViewPr varScale="1">
        <p:scale>
          <a:sx n="114" d="100"/>
          <a:sy n="114" d="100"/>
        </p:scale>
        <p:origin x="113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a:t>
            </a:fld>
            <a:endParaRPr lang="en-US" altLang="zh-CN"/>
          </a:p>
        </p:txBody>
      </p:sp>
    </p:spTree>
    <p:extLst>
      <p:ext uri="{BB962C8B-B14F-4D97-AF65-F5344CB8AC3E}">
        <p14:creationId xmlns:p14="http://schemas.microsoft.com/office/powerpoint/2010/main" val="4127891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59339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dependence between the two statements is no longer loop-carried so that iterations of the loop may be overlapped, provided the statements in each iteration are kept in order.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1226952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Determining whether there is a dependence between two references to the same array in a loop is thus equivalent to determining whether two affine functions can have the identical value for different indices between the bounds of the loop. For example, suppose we have stored to an array element with index value a !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b and loaded from the same array with index value c !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d, where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is the for-loop index variable that runs from m to n. A dependence exists if two conditions hold: </a:t>
            </a:r>
            <a:endParaRPr lang="en-US" dirty="0"/>
          </a:p>
          <a:p>
            <a:r>
              <a:rPr lang="en-US" sz="1200" kern="1200" dirty="0">
                <a:solidFill>
                  <a:schemeClr val="tx1"/>
                </a:solidFill>
                <a:effectLst/>
                <a:latin typeface="Arial" charset="0"/>
                <a:ea typeface="宋体" charset="-122"/>
                <a:cs typeface="+mn-cs"/>
              </a:rPr>
              <a:t>1. Therearetwoiterationindices,jandk,thatarebothwithinthelimitsofthefor- </a:t>
            </a:r>
            <a:r>
              <a:rPr lang="en-US" sz="1200" kern="1200" dirty="0" err="1">
                <a:solidFill>
                  <a:schemeClr val="tx1"/>
                </a:solidFill>
                <a:effectLst/>
                <a:latin typeface="Arial" charset="0"/>
                <a:ea typeface="宋体" charset="-122"/>
                <a:cs typeface="+mn-cs"/>
              </a:rPr>
              <a:t>loop.Thatis,m</a:t>
            </a:r>
            <a:r>
              <a:rPr lang="en-US" sz="1200" kern="1200" dirty="0">
                <a:solidFill>
                  <a:schemeClr val="tx1"/>
                </a:solidFill>
                <a:effectLst/>
                <a:latin typeface="Arial" charset="0"/>
                <a:ea typeface="宋体" charset="-122"/>
                <a:cs typeface="+mn-cs"/>
              </a:rPr>
              <a:t> j </a:t>
            </a:r>
            <a:r>
              <a:rPr lang="en-US" sz="1200" kern="1200" dirty="0" err="1">
                <a:solidFill>
                  <a:schemeClr val="tx1"/>
                </a:solidFill>
                <a:effectLst/>
                <a:latin typeface="Arial" charset="0"/>
                <a:ea typeface="宋体" charset="-122"/>
                <a:cs typeface="+mn-cs"/>
              </a:rPr>
              <a:t>n,m</a:t>
            </a:r>
            <a:r>
              <a:rPr lang="en-US" sz="1200" kern="1200" dirty="0">
                <a:solidFill>
                  <a:schemeClr val="tx1"/>
                </a:solidFill>
                <a:effectLst/>
                <a:latin typeface="Arial" charset="0"/>
                <a:ea typeface="宋体" charset="-122"/>
                <a:cs typeface="+mn-cs"/>
              </a:rPr>
              <a:t> k n. </a:t>
            </a:r>
            <a:endParaRPr lang="en-US" dirty="0"/>
          </a:p>
          <a:p>
            <a:r>
              <a:rPr lang="en-US" sz="1200" kern="1200" dirty="0">
                <a:solidFill>
                  <a:schemeClr val="tx1"/>
                </a:solidFill>
                <a:effectLst/>
                <a:latin typeface="Arial" charset="0"/>
                <a:ea typeface="宋体" charset="-122"/>
                <a:cs typeface="+mn-cs"/>
              </a:rPr>
              <a:t>2. Theloopstoresintoanarrayelementindexedbya!j+bandlaterfetchesfrom thatsamearrayelementwhenitisindexedbyc!k+d,thatis,a!j+b1⁄4c!k+d.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219359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31</a:t>
            </a:fld>
            <a:endParaRPr lang="en-US" altLang="zh-CN"/>
          </a:p>
        </p:txBody>
      </p:sp>
    </p:spTree>
    <p:extLst>
      <p:ext uri="{BB962C8B-B14F-4D97-AF65-F5344CB8AC3E}">
        <p14:creationId xmlns:p14="http://schemas.microsoft.com/office/powerpoint/2010/main" val="548093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33</a:t>
            </a:fld>
            <a:endParaRPr lang="en-US" altLang="zh-CN"/>
          </a:p>
        </p:txBody>
      </p:sp>
    </p:spTree>
    <p:extLst>
      <p:ext uri="{BB962C8B-B14F-4D97-AF65-F5344CB8AC3E}">
        <p14:creationId xmlns:p14="http://schemas.microsoft.com/office/powerpoint/2010/main" val="4017124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Figure4.27 IntelCorei7-960andNVIDIAGTX280.TherightmostcolumnshowstheratiosofGTX280toCorei7.For single-precision SIMD FLOPS on the GTX 280, the higher speed (933) comes from a very rare case of dual issuing of fused multiply-add and multiply. More reasonable is 622 for single fused multiply-adds. Note that these memory bandwidths are higher than in Figure 4.28 because these are DRAM pin bandwidths and those in Figure 4.28 are at the processors as measured by a benchmark program. From Table 2 in Lee, W.V., et al., 2010. Debunking the 100! GPU vs. CPU myth: an evaluation of throughput computing on CPU and GPU. In: Proc. 37th Annual Int’l. </a:t>
            </a:r>
            <a:r>
              <a:rPr lang="en-US" sz="1200" kern="1200" dirty="0" err="1">
                <a:solidFill>
                  <a:schemeClr val="tx1"/>
                </a:solidFill>
                <a:effectLst/>
                <a:latin typeface="Arial" charset="0"/>
                <a:ea typeface="宋体" charset="-122"/>
                <a:cs typeface="+mn-cs"/>
              </a:rPr>
              <a:t>Sym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posium</a:t>
            </a:r>
            <a:r>
              <a:rPr lang="en-US" sz="1200" kern="1200" dirty="0">
                <a:solidFill>
                  <a:schemeClr val="tx1"/>
                </a:solidFill>
                <a:effectLst/>
                <a:latin typeface="Arial" charset="0"/>
                <a:ea typeface="宋体" charset="-122"/>
                <a:cs typeface="+mn-cs"/>
              </a:rPr>
              <a:t> on Computer Architecture (ISCA), June 19–23, 2010, Saint-Malo, France.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34</a:t>
            </a:fld>
            <a:endParaRPr lang="en-US" altLang="zh-CN"/>
          </a:p>
        </p:txBody>
      </p:sp>
    </p:spTree>
    <p:extLst>
      <p:ext uri="{BB962C8B-B14F-4D97-AF65-F5344CB8AC3E}">
        <p14:creationId xmlns:p14="http://schemas.microsoft.com/office/powerpoint/2010/main" val="3110634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Figure4.27 Intel Core i7-960 and NVIDIA GTX 280. The right most column shows the ratios of GTX 280 to Corei7. For single-precision SIMD FLOPS on the GTX 280, the higher speed (933) comes from a very rare case of dual issuing of fused multiply-add and multiply. More reasonable is 622 for single fused multiply-adds. Note that these memory bandwidths are higher than in Figure 4.28 because these are DRAM pin bandwidths and those in Figure 4.28 are at the processors as measured by a benchmark program. From Table 2 in Lee, W.V., et al., 2010. Debunking the 100! GPU vs. CPU myth: an evaluation of throughput computing on CPU and GPU. In: Proc. 37th Annual Int’l. </a:t>
            </a:r>
            <a:r>
              <a:rPr lang="en-US" sz="1200" kern="1200" dirty="0" err="1">
                <a:solidFill>
                  <a:schemeClr val="tx1"/>
                </a:solidFill>
                <a:effectLst/>
                <a:latin typeface="Arial" charset="0"/>
                <a:ea typeface="宋体" charset="-122"/>
                <a:cs typeface="+mn-cs"/>
              </a:rPr>
              <a:t>Sym</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posium</a:t>
            </a:r>
            <a:r>
              <a:rPr lang="en-US" sz="1200" kern="1200" dirty="0">
                <a:solidFill>
                  <a:schemeClr val="tx1"/>
                </a:solidFill>
                <a:effectLst/>
                <a:latin typeface="Arial" charset="0"/>
                <a:ea typeface="宋体" charset="-122"/>
                <a:cs typeface="+mn-cs"/>
              </a:rPr>
              <a:t> on Computer Architecture (ISCA), June 19–23, 2010, Saint-Malo, France.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35</a:t>
            </a:fld>
            <a:endParaRPr lang="en-US" altLang="zh-CN"/>
          </a:p>
        </p:txBody>
      </p:sp>
    </p:spTree>
    <p:extLst>
      <p:ext uri="{BB962C8B-B14F-4D97-AF65-F5344CB8AC3E}">
        <p14:creationId xmlns:p14="http://schemas.microsoft.com/office/powerpoint/2010/main" val="3358723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4.29 Throughput computing kernel characteristics. The name in parentheses identifies the benchmark name in this section. The authors suggest that code for both machines had equal optimization effort. From Table 1 in Lee, W.V., et al., 2010. Debunking the 100! GPU vs. CPU myth: an evaluation of throughput computing on CPU and GPU. In: Proc. 37th Annual Int’l. Symposium on Computer Architecture (ISCA), June 19–23, 2010, Saint- Malo, France. </a:t>
            </a:r>
            <a:endParaRPr lang="en-US" dirty="0"/>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researchers said that they selected the benchmark programs by analyzing the computational and memory characteristics of four recently proposed bench- mark suites and then “formulated the set of throughput computing kernels that cap- </a:t>
            </a:r>
            <a:r>
              <a:rPr lang="en-US" sz="1200" kern="1200" dirty="0" err="1">
                <a:solidFill>
                  <a:schemeClr val="tx1"/>
                </a:solidFill>
                <a:effectLst/>
                <a:latin typeface="Arial" charset="0"/>
                <a:ea typeface="宋体" charset="-122"/>
                <a:cs typeface="+mn-cs"/>
              </a:rPr>
              <a:t>ture</a:t>
            </a:r>
            <a:r>
              <a:rPr lang="en-US" sz="1200" kern="1200" dirty="0">
                <a:solidFill>
                  <a:schemeClr val="tx1"/>
                </a:solidFill>
                <a:effectLst/>
                <a:latin typeface="Arial" charset="0"/>
                <a:ea typeface="宋体" charset="-122"/>
                <a:cs typeface="+mn-cs"/>
              </a:rPr>
              <a:t> these characteristics.” Figure 4.29 describes these 14 kernels, and Figure 4.30 shows the performance results, with larger numbers meaning faster.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36</a:t>
            </a:fld>
            <a:endParaRPr lang="en-US" altLang="zh-CN"/>
          </a:p>
        </p:txBody>
      </p:sp>
    </p:spTree>
    <p:extLst>
      <p:ext uri="{BB962C8B-B14F-4D97-AF65-F5344CB8AC3E}">
        <p14:creationId xmlns:p14="http://schemas.microsoft.com/office/powerpoint/2010/main" val="2770748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4.30 Raw and relative performance measured for the two platforms. In this study, SAXPY is used only as a measure of memory bandwidth, so the right unit is GB/s and not GFLOP/s. Based on Table 3 in Lee, W.V., et al., 2010. Debunking the 100! GPU vs. CPU myth: an evaluation of throughput computing on CPU and GPU. In: Proc. 37th Annual Int’l. Symposium on Computer Architecture (ISCA), June 19–23, 2010, Saint-Malo, France.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37</a:t>
            </a:fld>
            <a:endParaRPr lang="en-US" altLang="zh-CN"/>
          </a:p>
        </p:txBody>
      </p:sp>
    </p:spTree>
    <p:extLst>
      <p:ext uri="{BB962C8B-B14F-4D97-AF65-F5344CB8AC3E}">
        <p14:creationId xmlns:p14="http://schemas.microsoft.com/office/powerpoint/2010/main" val="1023793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38</a:t>
            </a:fld>
            <a:endParaRPr lang="en-US" altLang="zh-CN"/>
          </a:p>
        </p:txBody>
      </p:sp>
    </p:spTree>
    <p:extLst>
      <p:ext uri="{BB962C8B-B14F-4D97-AF65-F5344CB8AC3E}">
        <p14:creationId xmlns:p14="http://schemas.microsoft.com/office/powerpoint/2010/main" val="14781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CN" dirty="0"/>
              <a:t>xamples focus on loop related code sequences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a:t>
            </a:fld>
            <a:endParaRPr lang="en-US" altLang="zh-CN"/>
          </a:p>
        </p:txBody>
      </p:sp>
    </p:spTree>
    <p:extLst>
      <p:ext uri="{BB962C8B-B14F-4D97-AF65-F5344CB8AC3E}">
        <p14:creationId xmlns:p14="http://schemas.microsoft.com/office/powerpoint/2010/main" val="1582303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4.31 Intel Xeon Platinum 8180 and NVIDIA P100. The rightmost column shows the ratios of P100 to the Xeon. Note that these memory bandwidths are higher than in Figure 4.28 because these are DRAM pin bandwidths and those in Figure 4.28 are at the processors as measured by a benchmark program.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39</a:t>
            </a:fld>
            <a:endParaRPr lang="en-US" altLang="zh-CN"/>
          </a:p>
        </p:txBody>
      </p:sp>
    </p:spTree>
    <p:extLst>
      <p:ext uri="{BB962C8B-B14F-4D97-AF65-F5344CB8AC3E}">
        <p14:creationId xmlns:p14="http://schemas.microsoft.com/office/powerpoint/2010/main" val="2283765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4.33 Roofline models of older and newer CPUs versus older and newer GPUs. The higher roofline for each computer is single-precision floating-point performance, and the lower one is double-precision performance.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40</a:t>
            </a:fld>
            <a:endParaRPr lang="en-US" altLang="zh-CN"/>
          </a:p>
        </p:txBody>
      </p:sp>
    </p:spTree>
    <p:extLst>
      <p:ext uri="{BB962C8B-B14F-4D97-AF65-F5344CB8AC3E}">
        <p14:creationId xmlns:p14="http://schemas.microsoft.com/office/powerpoint/2010/main" val="1170865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Figure4.32 Raw</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relative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performance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measured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for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modern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versions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of</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the</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two platforms as compared to the relative performance of the original platforms. Like Figure 4.30, SAXPY and DAXPY are used only as a measure of memory bandwidth, so the proper unit is GB/s and not GFLOP/s.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41</a:t>
            </a:fld>
            <a:endParaRPr lang="en-US" altLang="zh-CN"/>
          </a:p>
        </p:txBody>
      </p:sp>
    </p:spTree>
    <p:extLst>
      <p:ext uri="{BB962C8B-B14F-4D97-AF65-F5344CB8AC3E}">
        <p14:creationId xmlns:p14="http://schemas.microsoft.com/office/powerpoint/2010/main" val="2008819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3.3 – 3.14)</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43</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a:extLst>
              <a:ext uri="{FF2B5EF4-FFF2-40B4-BE49-F238E27FC236}">
                <a16:creationId xmlns:a16="http://schemas.microsoft.com/office/drawing/2014/main" id="{2A8014D4-28C8-804E-9B5A-E21ABE5D4189}"/>
              </a:ext>
            </a:extLst>
          </p:cNvPr>
          <p:cNvSpPr>
            <a:spLocks noGrp="1" noRot="1" noChangeAspect="1" noChangeArrowheads="1" noTextEdit="1"/>
          </p:cNvSpPr>
          <p:nvPr>
            <p:ph type="sldImg"/>
          </p:nvPr>
        </p:nvSpPr>
        <p:spPr>
          <a:ln/>
        </p:spPr>
      </p:sp>
      <p:sp>
        <p:nvSpPr>
          <p:cNvPr id="142338" name="备注占位符 2">
            <a:extLst>
              <a:ext uri="{FF2B5EF4-FFF2-40B4-BE49-F238E27FC236}">
                <a16:creationId xmlns:a16="http://schemas.microsoft.com/office/drawing/2014/main" id="{78761B6D-3B59-8A44-9E1D-420F0D6F0A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42339" name="灯片编号占位符 3">
            <a:extLst>
              <a:ext uri="{FF2B5EF4-FFF2-40B4-BE49-F238E27FC236}">
                <a16:creationId xmlns:a16="http://schemas.microsoft.com/office/drawing/2014/main" id="{364AC307-33ED-7148-B009-376C76A11E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F6DF6B-8016-0743-9C4D-063E00918A20}"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7961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dependence, loop iterations can be fully run in parallel</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3797638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wo uses of X[i] are dependent, but this dependence is within a single iteration:</a:t>
            </a:r>
          </a:p>
          <a:p>
            <a:r>
              <a:rPr lang="en-US" dirty="0"/>
              <a:t>Dependence can be eliminated through loop unrolling or vectorization;</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a:t>
            </a:fld>
            <a:endParaRPr lang="en-US" altLang="zh-CN"/>
          </a:p>
        </p:txBody>
      </p:sp>
    </p:spTree>
    <p:extLst>
      <p:ext uri="{BB962C8B-B14F-4D97-AF65-F5344CB8AC3E}">
        <p14:creationId xmlns:p14="http://schemas.microsoft.com/office/powerpoint/2010/main" val="211082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There are two different dependences: </a:t>
            </a:r>
            <a:endParaRPr lang="en-US" dirty="0"/>
          </a:p>
          <a:p>
            <a:r>
              <a:rPr lang="en-US" sz="1200" kern="1200" dirty="0">
                <a:solidFill>
                  <a:schemeClr val="tx1"/>
                </a:solidFill>
                <a:effectLst/>
                <a:latin typeface="Arial" charset="0"/>
                <a:ea typeface="宋体" charset="-122"/>
                <a:cs typeface="+mn-cs"/>
              </a:rPr>
              <a:t>S1 uses a value computed by S1 in an earlier iteration, because iteration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com- </a:t>
            </a:r>
            <a:r>
              <a:rPr lang="en-US" sz="1200" kern="1200" dirty="0" err="1">
                <a:solidFill>
                  <a:schemeClr val="tx1"/>
                </a:solidFill>
                <a:effectLst/>
                <a:latin typeface="Arial" charset="0"/>
                <a:ea typeface="宋体" charset="-122"/>
                <a:cs typeface="+mn-cs"/>
              </a:rPr>
              <a:t>putes</a:t>
            </a:r>
            <a:r>
              <a:rPr lang="en-US" sz="1200" kern="1200" dirty="0">
                <a:solidFill>
                  <a:schemeClr val="tx1"/>
                </a:solidFill>
                <a:effectLst/>
                <a:latin typeface="Arial" charset="0"/>
                <a:ea typeface="宋体" charset="-122"/>
                <a:cs typeface="+mn-cs"/>
              </a:rPr>
              <a:t> A[</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+ 1], which is read in iteration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+ 1. The same is true of S2 for B[</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and B[</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+ 1]. </a:t>
            </a:r>
          </a:p>
          <a:p>
            <a:r>
              <a:rPr lang="en-US" sz="1200" kern="1200" dirty="0">
                <a:solidFill>
                  <a:schemeClr val="tx1"/>
                </a:solidFill>
                <a:effectLst/>
                <a:latin typeface="Arial" charset="0"/>
                <a:ea typeface="宋体" charset="-122"/>
                <a:cs typeface="+mn-cs"/>
              </a:rPr>
              <a:t>S2 uses the value A[i+1] computed by S1 in the same iteration.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a:t>
            </a:fld>
            <a:endParaRPr lang="en-US" altLang="zh-CN"/>
          </a:p>
        </p:txBody>
      </p:sp>
    </p:spTree>
    <p:extLst>
      <p:ext uri="{BB962C8B-B14F-4D97-AF65-F5344CB8AC3E}">
        <p14:creationId xmlns:p14="http://schemas.microsoft.com/office/powerpoint/2010/main" val="385700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analysis of loop-level parallelism focuses on determining whether data accesses in later iterations are dependent on data values produced in earlier </a:t>
            </a:r>
            <a:r>
              <a:rPr lang="en-US" sz="1200" kern="1200" dirty="0" err="1">
                <a:solidFill>
                  <a:schemeClr val="tx1"/>
                </a:solidFill>
                <a:effectLst/>
                <a:latin typeface="Arial" charset="0"/>
                <a:ea typeface="宋体" charset="-122"/>
                <a:cs typeface="+mn-cs"/>
              </a:rPr>
              <a:t>itera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such dependence is called a loop-carried dependence.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It is also possible to have a loop-carried dependence that does not prevent parallelism, as the next example shows.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2124963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a:t>
            </a:fld>
            <a:endParaRPr lang="en-US" altLang="zh-CN"/>
          </a:p>
        </p:txBody>
      </p:sp>
    </p:spTree>
    <p:extLst>
      <p:ext uri="{BB962C8B-B14F-4D97-AF65-F5344CB8AC3E}">
        <p14:creationId xmlns:p14="http://schemas.microsoft.com/office/powerpoint/2010/main" val="425096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S1 relies on the value generated by S2 of the previous iteration.</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a:t>
            </a:fld>
            <a:endParaRPr lang="en-US" altLang="zh-CN"/>
          </a:p>
        </p:txBody>
      </p:sp>
    </p:spTree>
    <p:extLst>
      <p:ext uri="{BB962C8B-B14F-4D97-AF65-F5344CB8AC3E}">
        <p14:creationId xmlns:p14="http://schemas.microsoft.com/office/powerpoint/2010/main" val="4162938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a:t>
            </a:r>
            <a:r>
              <a:rPr lang="en-CN" dirty="0"/>
              <a:t>ross-iteration self dependence</a:t>
            </a:r>
            <a:r>
              <a:rPr lang="en-US" dirty="0"/>
              <a:t>, e.g.: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c8acc91a"/>
              </a:rPr>
              <a:t>A[i+1] = A[</a:t>
            </a:r>
            <a:r>
              <a:rPr lang="en-US" sz="1800" dirty="0" err="1">
                <a:effectLst/>
                <a:latin typeface="AdvOTc8acc91a"/>
              </a:rPr>
              <a:t>i</a:t>
            </a:r>
            <a:r>
              <a:rPr lang="en-US" sz="1800" dirty="0">
                <a:effectLst/>
                <a:latin typeface="AdvOTc8acc91a"/>
              </a:rPr>
              <a:t>] + C[</a:t>
            </a:r>
            <a:r>
              <a:rPr lang="en-US" sz="1800" dirty="0" err="1">
                <a:effectLst/>
                <a:latin typeface="AdvOTc8acc91a"/>
              </a:rPr>
              <a:t>i</a:t>
            </a:r>
            <a:r>
              <a:rPr lang="en-US" sz="1800" dirty="0">
                <a:effectLst/>
                <a:latin typeface="AdvOTc8acc91a"/>
              </a:rPr>
              <a: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2023033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usic.163.com/#/song?id=1498103089" TargetMode="External"/><Relationship Id="rId2" Type="http://schemas.openxmlformats.org/officeDocument/2006/relationships/hyperlink" Target="https://music.163.com/#/song?id=149810309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10</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r>
              <a:rPr lang="en-US" altLang="zh-CN" dirty="0"/>
              <a:t>Exploitation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906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Example loop</a:t>
            </a:r>
          </a:p>
          <a:p>
            <a:endParaRPr lang="en-US" dirty="0"/>
          </a:p>
          <a:p>
            <a:endParaRPr lang="en-US" dirty="0"/>
          </a:p>
          <a:p>
            <a:endParaRPr lang="en-US" dirty="0"/>
          </a:p>
          <a:p>
            <a:endParaRPr lang="en-US" dirty="0"/>
          </a:p>
          <a:p>
            <a:r>
              <a:rPr lang="en-US" dirty="0"/>
              <a:t>In-iteration dependence: S1 </a:t>
            </a:r>
            <a:r>
              <a:rPr lang="en-US" dirty="0">
                <a:sym typeface="Wingdings" pitchFamily="2" charset="2"/>
              </a:rPr>
              <a:t> S1: A[</a:t>
            </a:r>
            <a:r>
              <a:rPr lang="en-US" dirty="0" err="1">
                <a:sym typeface="Wingdings" pitchFamily="2" charset="2"/>
              </a:rPr>
              <a:t>i</a:t>
            </a:r>
            <a:r>
              <a:rPr lang="en-US" dirty="0">
                <a:sym typeface="Wingdings" pitchFamily="2" charset="2"/>
              </a:rPr>
              <a:t>]</a:t>
            </a:r>
          </a:p>
          <a:p>
            <a:r>
              <a:rPr lang="en-US" dirty="0"/>
              <a:t>Loop-carried dependence: S1 </a:t>
            </a:r>
            <a:r>
              <a:rPr lang="en-US" dirty="0">
                <a:sym typeface="Wingdings" pitchFamily="2" charset="2"/>
              </a:rPr>
              <a:t> S2:</a:t>
            </a:r>
            <a:r>
              <a:rPr lang="en-US" sz="3000" dirty="0">
                <a:sym typeface="Wingdings" pitchFamily="2" charset="2"/>
              </a:rPr>
              <a:t> </a:t>
            </a:r>
            <a:r>
              <a:rPr lang="en-US" dirty="0">
                <a:sym typeface="Wingdings" pitchFamily="2" charset="2"/>
              </a:rPr>
              <a:t>B[</a:t>
            </a:r>
            <a:r>
              <a:rPr lang="en-US" dirty="0" err="1">
                <a:sym typeface="Wingdings" pitchFamily="2" charset="2"/>
              </a:rPr>
              <a:t>i</a:t>
            </a:r>
            <a:r>
              <a:rPr lang="en-US" dirty="0">
                <a:sym typeface="Wingdings" pitchFamily="2" charset="2"/>
              </a:rPr>
              <a:t>]</a:t>
            </a:r>
            <a:r>
              <a:rPr lang="en-US" dirty="0"/>
              <a:t> </a:t>
            </a:r>
          </a:p>
          <a:p>
            <a:r>
              <a:rPr lang="en-US" dirty="0">
                <a:solidFill>
                  <a:srgbClr val="00B0F0"/>
                </a:solidFill>
              </a:rPr>
              <a:t>No circular loop-carried dependence:</a:t>
            </a:r>
            <a:r>
              <a:rPr lang="en-US" dirty="0"/>
              <a:t>    self dependence, mutual dependence;</a:t>
            </a:r>
            <a:endParaRPr lang="en-CN" dirty="0"/>
          </a:p>
          <a:p>
            <a:endParaRPr lang="en-CN" dirty="0"/>
          </a:p>
        </p:txBody>
      </p:sp>
      <p:pic>
        <p:nvPicPr>
          <p:cNvPr id="2" name="Picture 1">
            <a:extLst>
              <a:ext uri="{FF2B5EF4-FFF2-40B4-BE49-F238E27FC236}">
                <a16:creationId xmlns:a16="http://schemas.microsoft.com/office/drawing/2014/main" id="{B3488919-C277-1944-8A76-C093B154DE85}"/>
              </a:ext>
            </a:extLst>
          </p:cNvPr>
          <p:cNvPicPr>
            <a:picLocks noChangeAspect="1"/>
          </p:cNvPicPr>
          <p:nvPr/>
        </p:nvPicPr>
        <p:blipFill>
          <a:blip r:embed="rId3"/>
          <a:stretch>
            <a:fillRect/>
          </a:stretch>
        </p:blipFill>
        <p:spPr>
          <a:xfrm>
            <a:off x="871200" y="2272891"/>
            <a:ext cx="8272800" cy="1841909"/>
          </a:xfrm>
          <a:prstGeom prst="rect">
            <a:avLst/>
          </a:prstGeom>
        </p:spPr>
      </p:pic>
    </p:spTree>
    <p:extLst>
      <p:ext uri="{BB962C8B-B14F-4D97-AF65-F5344CB8AC3E}">
        <p14:creationId xmlns:p14="http://schemas.microsoft.com/office/powerpoint/2010/main" val="89747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906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Example loop</a:t>
            </a:r>
          </a:p>
          <a:p>
            <a:endParaRPr lang="en-US" dirty="0"/>
          </a:p>
          <a:p>
            <a:endParaRPr lang="en-US" dirty="0"/>
          </a:p>
          <a:p>
            <a:endParaRPr lang="en-US" dirty="0"/>
          </a:p>
          <a:p>
            <a:endParaRPr lang="en-US" dirty="0"/>
          </a:p>
          <a:p>
            <a:r>
              <a:rPr lang="en-US" dirty="0"/>
              <a:t>In-iteration dependence: S1 </a:t>
            </a:r>
            <a:r>
              <a:rPr lang="en-US" dirty="0">
                <a:sym typeface="Wingdings" pitchFamily="2" charset="2"/>
              </a:rPr>
              <a:t> S1: A[</a:t>
            </a:r>
            <a:r>
              <a:rPr lang="en-US" dirty="0" err="1">
                <a:sym typeface="Wingdings" pitchFamily="2" charset="2"/>
              </a:rPr>
              <a:t>i</a:t>
            </a:r>
            <a:r>
              <a:rPr lang="en-US" dirty="0">
                <a:sym typeface="Wingdings" pitchFamily="2" charset="2"/>
              </a:rPr>
              <a:t>]</a:t>
            </a:r>
          </a:p>
          <a:p>
            <a:r>
              <a:rPr lang="en-US" dirty="0"/>
              <a:t>Loop-carried dependence: S1 </a:t>
            </a:r>
            <a:r>
              <a:rPr lang="en-US" dirty="0">
                <a:sym typeface="Wingdings" pitchFamily="2" charset="2"/>
              </a:rPr>
              <a:t> S2:</a:t>
            </a:r>
            <a:r>
              <a:rPr lang="en-US" sz="3000" dirty="0">
                <a:sym typeface="Wingdings" pitchFamily="2" charset="2"/>
              </a:rPr>
              <a:t> </a:t>
            </a:r>
            <a:r>
              <a:rPr lang="en-US" dirty="0">
                <a:sym typeface="Wingdings" pitchFamily="2" charset="2"/>
              </a:rPr>
              <a:t>B[</a:t>
            </a:r>
            <a:r>
              <a:rPr lang="en-US" dirty="0" err="1">
                <a:sym typeface="Wingdings" pitchFamily="2" charset="2"/>
              </a:rPr>
              <a:t>i</a:t>
            </a:r>
            <a:r>
              <a:rPr lang="en-US" dirty="0">
                <a:sym typeface="Wingdings" pitchFamily="2" charset="2"/>
              </a:rPr>
              <a:t>]</a:t>
            </a:r>
            <a:r>
              <a:rPr lang="en-US" dirty="0"/>
              <a:t> </a:t>
            </a:r>
          </a:p>
          <a:p>
            <a:r>
              <a:rPr lang="en-US" dirty="0">
                <a:solidFill>
                  <a:srgbClr val="00B0F0"/>
                </a:solidFill>
              </a:rPr>
              <a:t>No circular loop-carried dependence:</a:t>
            </a:r>
            <a:r>
              <a:rPr lang="en-US" dirty="0"/>
              <a:t>    </a:t>
            </a:r>
            <a:r>
              <a:rPr lang="en-US" dirty="0">
                <a:solidFill>
                  <a:srgbClr val="00B0F0"/>
                </a:solidFill>
              </a:rPr>
              <a:t>can be</a:t>
            </a:r>
            <a:r>
              <a:rPr lang="en-US" dirty="0">
                <a:solidFill>
                  <a:schemeClr val="bg1"/>
                </a:solidFill>
              </a:rPr>
              <a:t> Rewritten</a:t>
            </a:r>
            <a:r>
              <a:rPr lang="en-US" dirty="0">
                <a:solidFill>
                  <a:srgbClr val="00B0F0"/>
                </a:solidFill>
              </a:rPr>
              <a:t> to run in parallel</a:t>
            </a:r>
            <a:endParaRPr lang="en-CN" dirty="0">
              <a:solidFill>
                <a:srgbClr val="00B0F0"/>
              </a:solidFill>
            </a:endParaRPr>
          </a:p>
          <a:p>
            <a:endParaRPr lang="en-CN" dirty="0"/>
          </a:p>
        </p:txBody>
      </p:sp>
      <p:pic>
        <p:nvPicPr>
          <p:cNvPr id="2" name="Picture 1">
            <a:extLst>
              <a:ext uri="{FF2B5EF4-FFF2-40B4-BE49-F238E27FC236}">
                <a16:creationId xmlns:a16="http://schemas.microsoft.com/office/drawing/2014/main" id="{B3488919-C277-1944-8A76-C093B154DE85}"/>
              </a:ext>
            </a:extLst>
          </p:cNvPr>
          <p:cNvPicPr>
            <a:picLocks noChangeAspect="1"/>
          </p:cNvPicPr>
          <p:nvPr/>
        </p:nvPicPr>
        <p:blipFill>
          <a:blip r:embed="rId3"/>
          <a:stretch>
            <a:fillRect/>
          </a:stretch>
        </p:blipFill>
        <p:spPr>
          <a:xfrm>
            <a:off x="871200" y="2272891"/>
            <a:ext cx="8272800" cy="1841909"/>
          </a:xfrm>
          <a:prstGeom prst="rect">
            <a:avLst/>
          </a:prstGeom>
        </p:spPr>
      </p:pic>
      <p:sp>
        <p:nvSpPr>
          <p:cNvPr id="4" name="TextBox 3">
            <a:extLst>
              <a:ext uri="{FF2B5EF4-FFF2-40B4-BE49-F238E27FC236}">
                <a16:creationId xmlns:a16="http://schemas.microsoft.com/office/drawing/2014/main" id="{62EB4EAC-E1D3-DB41-B30F-96AD36F61456}"/>
              </a:ext>
            </a:extLst>
          </p:cNvPr>
          <p:cNvSpPr txBox="1"/>
          <p:nvPr/>
        </p:nvSpPr>
        <p:spPr>
          <a:xfrm>
            <a:off x="2289600" y="6181200"/>
            <a:ext cx="2157578" cy="584775"/>
          </a:xfrm>
          <a:prstGeom prst="rect">
            <a:avLst/>
          </a:prstGeom>
          <a:noFill/>
        </p:spPr>
        <p:txBody>
          <a:bodyPr wrap="none" rtlCol="0">
            <a:spAutoFit/>
          </a:bodyPr>
          <a:lstStyle/>
          <a:p>
            <a:r>
              <a:rPr lang="en-CN" sz="3200" dirty="0">
                <a:solidFill>
                  <a:srgbClr val="00B0F0"/>
                </a:solidFill>
                <a:latin typeface="+mn-lt"/>
              </a:rPr>
              <a:t>Rewritten</a:t>
            </a:r>
          </a:p>
        </p:txBody>
      </p:sp>
    </p:spTree>
    <p:extLst>
      <p:ext uri="{BB962C8B-B14F-4D97-AF65-F5344CB8AC3E}">
        <p14:creationId xmlns:p14="http://schemas.microsoft.com/office/powerpoint/2010/main" val="299646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5F56030-D4BD-4046-A8B0-29A37497B1A4}"/>
              </a:ext>
            </a:extLst>
          </p:cNvPr>
          <p:cNvSpPr txBox="1"/>
          <p:nvPr/>
        </p:nvSpPr>
        <p:spPr>
          <a:xfrm>
            <a:off x="799200" y="1598400"/>
            <a:ext cx="2157578" cy="584775"/>
          </a:xfrm>
          <a:prstGeom prst="rect">
            <a:avLst/>
          </a:prstGeom>
          <a:noFill/>
        </p:spPr>
        <p:txBody>
          <a:bodyPr wrap="none" rtlCol="0">
            <a:spAutoFit/>
          </a:bodyPr>
          <a:lstStyle/>
          <a:p>
            <a:r>
              <a:rPr lang="en-CN" sz="3200" dirty="0">
                <a:solidFill>
                  <a:schemeClr val="bg1"/>
                </a:solidFill>
                <a:latin typeface="+mn-lt"/>
              </a:rPr>
              <a:t>Rewritten</a:t>
            </a:r>
          </a:p>
        </p:txBody>
      </p:sp>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906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Rewritten loop</a:t>
            </a:r>
          </a:p>
          <a:p>
            <a:endParaRPr lang="en-US" dirty="0"/>
          </a:p>
          <a:p>
            <a:endParaRPr lang="en-US" dirty="0"/>
          </a:p>
          <a:p>
            <a:endParaRPr lang="en-US" dirty="0"/>
          </a:p>
          <a:p>
            <a:endParaRPr lang="en-US" dirty="0"/>
          </a:p>
          <a:p>
            <a:endParaRPr lang="en-US" dirty="0"/>
          </a:p>
          <a:p>
            <a:endParaRPr lang="en-US" dirty="0">
              <a:solidFill>
                <a:srgbClr val="00B0F0"/>
              </a:solidFill>
            </a:endParaRPr>
          </a:p>
          <a:p>
            <a:endParaRPr lang="en-CN" dirty="0">
              <a:solidFill>
                <a:srgbClr val="00B0F0"/>
              </a:solidFill>
            </a:endParaRPr>
          </a:p>
          <a:p>
            <a:endParaRPr lang="en-CN" dirty="0"/>
          </a:p>
        </p:txBody>
      </p:sp>
      <p:pic>
        <p:nvPicPr>
          <p:cNvPr id="4" name="Picture 3">
            <a:extLst>
              <a:ext uri="{FF2B5EF4-FFF2-40B4-BE49-F238E27FC236}">
                <a16:creationId xmlns:a16="http://schemas.microsoft.com/office/drawing/2014/main" id="{8080C57D-69F8-A444-86B4-1C6E922C997A}"/>
              </a:ext>
            </a:extLst>
          </p:cNvPr>
          <p:cNvPicPr>
            <a:picLocks noChangeAspect="1"/>
          </p:cNvPicPr>
          <p:nvPr/>
        </p:nvPicPr>
        <p:blipFill>
          <a:blip r:embed="rId3"/>
          <a:stretch>
            <a:fillRect/>
          </a:stretch>
        </p:blipFill>
        <p:spPr>
          <a:xfrm>
            <a:off x="871200" y="3200400"/>
            <a:ext cx="7815600" cy="1995949"/>
          </a:xfrm>
          <a:prstGeom prst="rect">
            <a:avLst/>
          </a:prstGeom>
        </p:spPr>
      </p:pic>
      <p:pic>
        <p:nvPicPr>
          <p:cNvPr id="5" name="Picture 4">
            <a:extLst>
              <a:ext uri="{FF2B5EF4-FFF2-40B4-BE49-F238E27FC236}">
                <a16:creationId xmlns:a16="http://schemas.microsoft.com/office/drawing/2014/main" id="{457BA315-C937-8E41-A5AA-1F7C48968F9B}"/>
              </a:ext>
            </a:extLst>
          </p:cNvPr>
          <p:cNvPicPr>
            <a:picLocks noChangeAspect="1"/>
          </p:cNvPicPr>
          <p:nvPr/>
        </p:nvPicPr>
        <p:blipFill>
          <a:blip r:embed="rId4"/>
          <a:stretch>
            <a:fillRect/>
          </a:stretch>
        </p:blipFill>
        <p:spPr>
          <a:xfrm>
            <a:off x="871200" y="2271091"/>
            <a:ext cx="5453400" cy="931068"/>
          </a:xfrm>
          <a:prstGeom prst="rect">
            <a:avLst/>
          </a:prstGeom>
        </p:spPr>
      </p:pic>
    </p:spTree>
    <p:extLst>
      <p:ext uri="{BB962C8B-B14F-4D97-AF65-F5344CB8AC3E}">
        <p14:creationId xmlns:p14="http://schemas.microsoft.com/office/powerpoint/2010/main" val="1087336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find dependences?</a:t>
            </a:r>
            <a:br>
              <a:rPr lang="en-US" altLang="zh-CN" dirty="0"/>
            </a:br>
            <a:endParaRPr lang="en-US" altLang="zh-CN" dirty="0"/>
          </a:p>
        </p:txBody>
      </p:sp>
    </p:spTree>
    <p:extLst>
      <p:ext uri="{BB962C8B-B14F-4D97-AF65-F5344CB8AC3E}">
        <p14:creationId xmlns:p14="http://schemas.microsoft.com/office/powerpoint/2010/main" val="307239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FFBA0-6BE5-6041-8A09-9F081B65DD3C}"/>
              </a:ext>
            </a:extLst>
          </p:cNvPr>
          <p:cNvSpPr>
            <a:spLocks noGrp="1"/>
          </p:cNvSpPr>
          <p:nvPr>
            <p:ph type="title"/>
          </p:nvPr>
        </p:nvSpPr>
        <p:spPr/>
        <p:txBody>
          <a:bodyPr/>
          <a:lstStyle/>
          <a:p>
            <a:r>
              <a:rPr lang="en-CN" dirty="0"/>
              <a:t>Index</a:t>
            </a:r>
            <a:r>
              <a:rPr lang="zh-CN" altLang="en-US" dirty="0"/>
              <a:t> </a:t>
            </a:r>
            <a:r>
              <a:rPr lang="en-US" altLang="zh-CN" dirty="0"/>
              <a:t>Affinity</a:t>
            </a:r>
            <a:endParaRPr lang="en-CN" dirty="0"/>
          </a:p>
        </p:txBody>
      </p:sp>
      <p:sp>
        <p:nvSpPr>
          <p:cNvPr id="3" name="Content Placeholder 2">
            <a:extLst>
              <a:ext uri="{FF2B5EF4-FFF2-40B4-BE49-F238E27FC236}">
                <a16:creationId xmlns:a16="http://schemas.microsoft.com/office/drawing/2014/main" id="{367D336A-3ACD-C848-80CA-F4EA1E4269A6}"/>
              </a:ext>
            </a:extLst>
          </p:cNvPr>
          <p:cNvSpPr>
            <a:spLocks noGrp="1"/>
          </p:cNvSpPr>
          <p:nvPr>
            <p:ph idx="1"/>
          </p:nvPr>
        </p:nvSpPr>
        <p:spPr/>
        <p:txBody>
          <a:bodyPr/>
          <a:lstStyle/>
          <a:p>
            <a:r>
              <a:rPr lang="en-US" dirty="0"/>
              <a:t>O</a:t>
            </a:r>
            <a:r>
              <a:rPr lang="en-CN" dirty="0"/>
              <a:t>ne-dimensional array index is affine if it can be written in the form </a:t>
            </a:r>
            <a:r>
              <a:rPr lang="en-CN" dirty="0">
                <a:solidFill>
                  <a:srgbClr val="00B0F0"/>
                </a:solidFill>
              </a:rPr>
              <a:t>a x </a:t>
            </a:r>
            <a:r>
              <a:rPr lang="en-US" dirty="0" err="1">
                <a:solidFill>
                  <a:srgbClr val="00B0F0"/>
                </a:solidFill>
              </a:rPr>
              <a:t>i</a:t>
            </a:r>
            <a:r>
              <a:rPr lang="en-US" dirty="0">
                <a:solidFill>
                  <a:srgbClr val="00B0F0"/>
                </a:solidFill>
              </a:rPr>
              <a:t> + b</a:t>
            </a:r>
            <a:r>
              <a:rPr lang="en-US" dirty="0"/>
              <a:t>, where a and b are constants and </a:t>
            </a:r>
            <a:r>
              <a:rPr lang="en-US" dirty="0" err="1"/>
              <a:t>i</a:t>
            </a:r>
            <a:r>
              <a:rPr lang="en-US" dirty="0"/>
              <a:t> is the loop index variable</a:t>
            </a:r>
          </a:p>
          <a:p>
            <a:r>
              <a:rPr lang="en-US" dirty="0"/>
              <a:t>Index of a multidimensional array is affine if the index in each dimension is affine </a:t>
            </a:r>
            <a:endParaRPr lang="en-CN" dirty="0"/>
          </a:p>
        </p:txBody>
      </p:sp>
    </p:spTree>
    <p:extLst>
      <p:ext uri="{BB962C8B-B14F-4D97-AF65-F5344CB8AC3E}">
        <p14:creationId xmlns:p14="http://schemas.microsoft.com/office/powerpoint/2010/main" val="518679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E694E-2A2C-E749-96CB-5FA23FF8BA33}"/>
              </a:ext>
            </a:extLst>
          </p:cNvPr>
          <p:cNvSpPr>
            <a:spLocks noGrp="1"/>
          </p:cNvSpPr>
          <p:nvPr>
            <p:ph type="title"/>
          </p:nvPr>
        </p:nvSpPr>
        <p:spPr/>
        <p:txBody>
          <a:bodyPr/>
          <a:lstStyle/>
          <a:p>
            <a:r>
              <a:rPr lang="en-CN" dirty="0"/>
              <a:t>Dependence Conditions</a:t>
            </a:r>
          </a:p>
        </p:txBody>
      </p:sp>
      <p:sp>
        <p:nvSpPr>
          <p:cNvPr id="3" name="Content Placeholder 2">
            <a:extLst>
              <a:ext uri="{FF2B5EF4-FFF2-40B4-BE49-F238E27FC236}">
                <a16:creationId xmlns:a16="http://schemas.microsoft.com/office/drawing/2014/main" id="{ADA745B9-843B-5742-83CA-DB19E83E99BE}"/>
              </a:ext>
            </a:extLst>
          </p:cNvPr>
          <p:cNvSpPr>
            <a:spLocks noGrp="1"/>
          </p:cNvSpPr>
          <p:nvPr>
            <p:ph idx="1"/>
          </p:nvPr>
        </p:nvSpPr>
        <p:spPr/>
        <p:txBody>
          <a:bodyPr/>
          <a:lstStyle/>
          <a:p>
            <a:r>
              <a:rPr lang="en-US" dirty="0"/>
              <a:t>Two iteration indices, j and k, both within loop bounds: m &lt;= j, k &lt;= n;</a:t>
            </a:r>
          </a:p>
          <a:p>
            <a:r>
              <a:rPr lang="en-US" dirty="0"/>
              <a:t>Store into an array element indexed by a x j + b;</a:t>
            </a:r>
          </a:p>
          <a:p>
            <a:r>
              <a:rPr lang="en-US" dirty="0"/>
              <a:t>Fetch from that same array element indexed by c x k + d, that is:              </a:t>
            </a:r>
            <a:r>
              <a:rPr lang="en-US" dirty="0">
                <a:solidFill>
                  <a:srgbClr val="00B0F0"/>
                </a:solidFill>
              </a:rPr>
              <a:t>a x j + b = c x k + d</a:t>
            </a:r>
            <a:endParaRPr lang="en-CN" dirty="0">
              <a:solidFill>
                <a:srgbClr val="00B0F0"/>
              </a:solidFill>
            </a:endParaRPr>
          </a:p>
        </p:txBody>
      </p:sp>
    </p:spTree>
    <p:extLst>
      <p:ext uri="{BB962C8B-B14F-4D97-AF65-F5344CB8AC3E}">
        <p14:creationId xmlns:p14="http://schemas.microsoft.com/office/powerpoint/2010/main" val="2159520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18C3F-F0B8-8941-8197-F1F867E3945C}"/>
              </a:ext>
            </a:extLst>
          </p:cNvPr>
          <p:cNvSpPr>
            <a:spLocks noGrp="1"/>
          </p:cNvSpPr>
          <p:nvPr>
            <p:ph type="title"/>
          </p:nvPr>
        </p:nvSpPr>
        <p:spPr/>
        <p:txBody>
          <a:bodyPr/>
          <a:lstStyle/>
          <a:p>
            <a:r>
              <a:rPr lang="en-CN" dirty="0"/>
              <a:t>GCD Test</a:t>
            </a:r>
          </a:p>
        </p:txBody>
      </p:sp>
      <p:sp>
        <p:nvSpPr>
          <p:cNvPr id="3" name="Content Placeholder 2">
            <a:extLst>
              <a:ext uri="{FF2B5EF4-FFF2-40B4-BE49-F238E27FC236}">
                <a16:creationId xmlns:a16="http://schemas.microsoft.com/office/drawing/2014/main" id="{F5F51805-82B1-0A48-924E-73D6C720C7F2}"/>
              </a:ext>
            </a:extLst>
          </p:cNvPr>
          <p:cNvSpPr>
            <a:spLocks noGrp="1"/>
          </p:cNvSpPr>
          <p:nvPr>
            <p:ph idx="1"/>
          </p:nvPr>
        </p:nvSpPr>
        <p:spPr/>
        <p:txBody>
          <a:bodyPr/>
          <a:lstStyle/>
          <a:p>
            <a:r>
              <a:rPr lang="en-US" dirty="0"/>
              <a:t>a, b, c, and d are all constants</a:t>
            </a:r>
          </a:p>
          <a:p>
            <a:r>
              <a:rPr lang="en-US" dirty="0">
                <a:solidFill>
                  <a:srgbClr val="00B0F0"/>
                </a:solidFill>
              </a:rPr>
              <a:t>GCD (Greatest Common Divisor) Test:</a:t>
            </a:r>
            <a:r>
              <a:rPr lang="en-US" dirty="0"/>
              <a:t>  if a loop-carried dependence exists,    (d - b)%GCD(c, a) = 0 </a:t>
            </a:r>
          </a:p>
          <a:p>
            <a:r>
              <a:rPr lang="en-US" dirty="0">
                <a:solidFill>
                  <a:srgbClr val="00B0F0"/>
                </a:solidFill>
              </a:rPr>
              <a:t>no GCD </a:t>
            </a:r>
            <a:r>
              <a:rPr lang="en-US" dirty="0">
                <a:solidFill>
                  <a:srgbClr val="00B0F0"/>
                </a:solidFill>
                <a:sym typeface="Wingdings" pitchFamily="2" charset="2"/>
              </a:rPr>
              <a:t> no loop-carried dependence</a:t>
            </a:r>
          </a:p>
          <a:p>
            <a:r>
              <a:rPr lang="en-US" dirty="0">
                <a:solidFill>
                  <a:srgbClr val="FFC000"/>
                </a:solidFill>
                <a:sym typeface="Wingdings" pitchFamily="2" charset="2"/>
              </a:rPr>
              <a:t>GCD ! loop-carried dependence         because GCD test does not consider loop bounds</a:t>
            </a:r>
            <a:endParaRPr lang="en-CN" dirty="0">
              <a:solidFill>
                <a:srgbClr val="FFC000"/>
              </a:solidFill>
            </a:endParaRPr>
          </a:p>
        </p:txBody>
      </p:sp>
    </p:spTree>
    <p:extLst>
      <p:ext uri="{BB962C8B-B14F-4D97-AF65-F5344CB8AC3E}">
        <p14:creationId xmlns:p14="http://schemas.microsoft.com/office/powerpoint/2010/main" val="2443302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18C3F-F0B8-8941-8197-F1F867E3945C}"/>
              </a:ext>
            </a:extLst>
          </p:cNvPr>
          <p:cNvSpPr>
            <a:spLocks noGrp="1"/>
          </p:cNvSpPr>
          <p:nvPr>
            <p:ph type="title"/>
          </p:nvPr>
        </p:nvSpPr>
        <p:spPr/>
        <p:txBody>
          <a:bodyPr/>
          <a:lstStyle/>
          <a:p>
            <a:r>
              <a:rPr lang="en-CN" dirty="0"/>
              <a:t>GCD Test</a:t>
            </a:r>
          </a:p>
        </p:txBody>
      </p:sp>
      <p:sp>
        <p:nvSpPr>
          <p:cNvPr id="3" name="Content Placeholder 2">
            <a:extLst>
              <a:ext uri="{FF2B5EF4-FFF2-40B4-BE49-F238E27FC236}">
                <a16:creationId xmlns:a16="http://schemas.microsoft.com/office/drawing/2014/main" id="{F5F51805-82B1-0A48-924E-73D6C720C7F2}"/>
              </a:ext>
            </a:extLst>
          </p:cNvPr>
          <p:cNvSpPr>
            <a:spLocks noGrp="1"/>
          </p:cNvSpPr>
          <p:nvPr>
            <p:ph idx="1"/>
          </p:nvPr>
        </p:nvSpPr>
        <p:spPr>
          <a:xfrm>
            <a:off x="457200" y="1600200"/>
            <a:ext cx="8915400" cy="5257800"/>
          </a:xfrm>
        </p:spPr>
        <p:txBody>
          <a:bodyPr/>
          <a:lstStyle/>
          <a:p>
            <a:r>
              <a:rPr lang="en-US" dirty="0"/>
              <a:t>a, b, c, and d are all constants</a:t>
            </a:r>
          </a:p>
          <a:p>
            <a:r>
              <a:rPr lang="en-US" dirty="0">
                <a:solidFill>
                  <a:srgbClr val="00B0F0"/>
                </a:solidFill>
              </a:rPr>
              <a:t>GCD (Greatest Common Divisor) Test:</a:t>
            </a:r>
            <a:r>
              <a:rPr lang="en-US" dirty="0"/>
              <a:t>  if a loop-carried dependence exists,     (d - b)%GCD(c, a) = 0 </a:t>
            </a:r>
          </a:p>
          <a:p>
            <a:r>
              <a:rPr lang="en-US" dirty="0">
                <a:solidFill>
                  <a:srgbClr val="00B0F0"/>
                </a:solidFill>
              </a:rPr>
              <a:t>Example:</a:t>
            </a:r>
          </a:p>
          <a:p>
            <a:endParaRPr lang="en-US" dirty="0">
              <a:solidFill>
                <a:srgbClr val="00B0F0"/>
              </a:solidFill>
            </a:endParaRPr>
          </a:p>
          <a:p>
            <a:endParaRPr lang="en-US" dirty="0">
              <a:solidFill>
                <a:srgbClr val="00B0F0"/>
              </a:solidFill>
            </a:endParaRPr>
          </a:p>
          <a:p>
            <a:r>
              <a:rPr lang="en-US" dirty="0"/>
              <a:t>a=2, b=3, c=2, d=0</a:t>
            </a:r>
          </a:p>
          <a:p>
            <a:r>
              <a:rPr lang="en-US" dirty="0"/>
              <a:t>(d-b)%GCD(2,2) = -3%2 !=0 </a:t>
            </a:r>
            <a:r>
              <a:rPr lang="en-US" dirty="0">
                <a:sym typeface="Wingdings" pitchFamily="2" charset="2"/>
              </a:rPr>
              <a:t> no dep</a:t>
            </a:r>
            <a:endParaRPr lang="en-CN" dirty="0"/>
          </a:p>
        </p:txBody>
      </p:sp>
      <p:pic>
        <p:nvPicPr>
          <p:cNvPr id="4" name="Picture 3">
            <a:extLst>
              <a:ext uri="{FF2B5EF4-FFF2-40B4-BE49-F238E27FC236}">
                <a16:creationId xmlns:a16="http://schemas.microsoft.com/office/drawing/2014/main" id="{CC96D7AB-41EA-9745-BEBB-AE8558FEC485}"/>
              </a:ext>
            </a:extLst>
          </p:cNvPr>
          <p:cNvPicPr>
            <a:picLocks noChangeAspect="1"/>
          </p:cNvPicPr>
          <p:nvPr/>
        </p:nvPicPr>
        <p:blipFill>
          <a:blip r:embed="rId2"/>
          <a:stretch>
            <a:fillRect/>
          </a:stretch>
        </p:blipFill>
        <p:spPr>
          <a:xfrm>
            <a:off x="874800" y="4301584"/>
            <a:ext cx="6897600" cy="1322126"/>
          </a:xfrm>
          <a:prstGeom prst="rect">
            <a:avLst/>
          </a:prstGeom>
        </p:spPr>
      </p:pic>
    </p:spTree>
    <p:extLst>
      <p:ext uri="{BB962C8B-B14F-4D97-AF65-F5344CB8AC3E}">
        <p14:creationId xmlns:p14="http://schemas.microsoft.com/office/powerpoint/2010/main" val="855899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type dependences?</a:t>
            </a:r>
            <a:br>
              <a:rPr lang="en-US" altLang="zh-CN" dirty="0"/>
            </a:br>
            <a:endParaRPr lang="en-US" altLang="zh-CN" dirty="0"/>
          </a:p>
        </p:txBody>
      </p:sp>
    </p:spTree>
    <p:extLst>
      <p:ext uri="{BB962C8B-B14F-4D97-AF65-F5344CB8AC3E}">
        <p14:creationId xmlns:p14="http://schemas.microsoft.com/office/powerpoint/2010/main" val="2693883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spTree>
    <p:extLst>
      <p:ext uri="{BB962C8B-B14F-4D97-AF65-F5344CB8AC3E}">
        <p14:creationId xmlns:p14="http://schemas.microsoft.com/office/powerpoint/2010/main" val="2774630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Tree>
    <p:extLst>
      <p:ext uri="{BB962C8B-B14F-4D97-AF65-F5344CB8AC3E}">
        <p14:creationId xmlns:p14="http://schemas.microsoft.com/office/powerpoint/2010/main" val="1481505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a:p>
            <a:endParaRPr lang="en-CN" dirty="0"/>
          </a:p>
          <a:p>
            <a:endParaRPr lang="en-CN" dirty="0"/>
          </a:p>
          <a:p>
            <a:endParaRPr lang="en-CN" dirty="0"/>
          </a:p>
          <a:p>
            <a:endParaRPr lang="en-CN" dirty="0"/>
          </a:p>
          <a:p>
            <a:endParaRPr lang="en-CN" sz="2000" dirty="0"/>
          </a:p>
          <a:p>
            <a:r>
              <a:rPr lang="en-US" dirty="0">
                <a:solidFill>
                  <a:srgbClr val="00B0F0"/>
                </a:solidFill>
              </a:rPr>
              <a:t>t</a:t>
            </a:r>
            <a:r>
              <a:rPr lang="en-CN" dirty="0">
                <a:solidFill>
                  <a:srgbClr val="00B0F0"/>
                </a:solidFill>
              </a:rPr>
              <a:t>rue dependence: Y[i]</a:t>
            </a:r>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sp>
        <p:nvSpPr>
          <p:cNvPr id="5" name="Line 15">
            <a:extLst>
              <a:ext uri="{FF2B5EF4-FFF2-40B4-BE49-F238E27FC236}">
                <a16:creationId xmlns:a16="http://schemas.microsoft.com/office/drawing/2014/main" id="{07F99871-C3FB-0B49-9F15-E571602DE720}"/>
              </a:ext>
            </a:extLst>
          </p:cNvPr>
          <p:cNvSpPr>
            <a:spLocks noChangeShapeType="1"/>
          </p:cNvSpPr>
          <p:nvPr/>
        </p:nvSpPr>
        <p:spPr bwMode="auto">
          <a:xfrm>
            <a:off x="2438401" y="2819400"/>
            <a:ext cx="914400" cy="8382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
        <p:nvSpPr>
          <p:cNvPr id="6" name="Line 15">
            <a:extLst>
              <a:ext uri="{FF2B5EF4-FFF2-40B4-BE49-F238E27FC236}">
                <a16:creationId xmlns:a16="http://schemas.microsoft.com/office/drawing/2014/main" id="{6CB38CF7-0029-C748-BE4D-11418BDE12C7}"/>
              </a:ext>
            </a:extLst>
          </p:cNvPr>
          <p:cNvSpPr>
            <a:spLocks noChangeShapeType="1"/>
          </p:cNvSpPr>
          <p:nvPr/>
        </p:nvSpPr>
        <p:spPr bwMode="auto">
          <a:xfrm>
            <a:off x="2438400" y="2819400"/>
            <a:ext cx="1981199" cy="1143000"/>
          </a:xfrm>
          <a:prstGeom prst="line">
            <a:avLst/>
          </a:prstGeom>
          <a:noFill/>
          <a:ln w="762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27599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a:p>
            <a:endParaRPr lang="en-CN" dirty="0"/>
          </a:p>
          <a:p>
            <a:endParaRPr lang="en-CN" dirty="0"/>
          </a:p>
          <a:p>
            <a:endParaRPr lang="en-CN" dirty="0"/>
          </a:p>
          <a:p>
            <a:endParaRPr lang="en-CN" dirty="0"/>
          </a:p>
          <a:p>
            <a:endParaRPr lang="en-CN" sz="2000" dirty="0"/>
          </a:p>
          <a:p>
            <a:r>
              <a:rPr lang="en-US" dirty="0" err="1">
                <a:solidFill>
                  <a:srgbClr val="FFC000"/>
                </a:solidFill>
              </a:rPr>
              <a:t>antidependence</a:t>
            </a:r>
            <a:r>
              <a:rPr lang="en-US" dirty="0">
                <a:solidFill>
                  <a:srgbClr val="FFC000"/>
                </a:solidFill>
              </a:rPr>
              <a:t>: X[</a:t>
            </a:r>
            <a:r>
              <a:rPr lang="en-US" dirty="0" err="1">
                <a:solidFill>
                  <a:srgbClr val="FFC000"/>
                </a:solidFill>
              </a:rPr>
              <a:t>i</a:t>
            </a:r>
            <a:r>
              <a:rPr lang="en-US" dirty="0">
                <a:solidFill>
                  <a:srgbClr val="FFC000"/>
                </a:solidFill>
              </a:rPr>
              <a:t>]</a:t>
            </a:r>
            <a:endParaRPr lang="en-CN" dirty="0">
              <a:solidFill>
                <a:srgbClr val="FFC000"/>
              </a:solidFill>
            </a:endParaRPr>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pic>
        <p:nvPicPr>
          <p:cNvPr id="7" name="Graphic 6" descr="Line arrow Rotate right">
            <a:extLst>
              <a:ext uri="{FF2B5EF4-FFF2-40B4-BE49-F238E27FC236}">
                <a16:creationId xmlns:a16="http://schemas.microsoft.com/office/drawing/2014/main" id="{87307626-1496-8145-9BB5-0C1201C468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887457" y="2784962"/>
            <a:ext cx="556290" cy="592896"/>
          </a:xfrm>
          <a:prstGeom prst="rect">
            <a:avLst/>
          </a:prstGeom>
        </p:spPr>
      </p:pic>
    </p:spTree>
    <p:extLst>
      <p:ext uri="{BB962C8B-B14F-4D97-AF65-F5344CB8AC3E}">
        <p14:creationId xmlns:p14="http://schemas.microsoft.com/office/powerpoint/2010/main" val="380537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a:p>
            <a:endParaRPr lang="en-CN" dirty="0"/>
          </a:p>
          <a:p>
            <a:endParaRPr lang="en-CN" dirty="0"/>
          </a:p>
          <a:p>
            <a:endParaRPr lang="en-CN" dirty="0"/>
          </a:p>
          <a:p>
            <a:endParaRPr lang="en-CN" dirty="0"/>
          </a:p>
          <a:p>
            <a:endParaRPr lang="en-CN" sz="2000" dirty="0"/>
          </a:p>
          <a:p>
            <a:r>
              <a:rPr lang="en-US" dirty="0" err="1">
                <a:solidFill>
                  <a:srgbClr val="FFC000"/>
                </a:solidFill>
              </a:rPr>
              <a:t>antidependence</a:t>
            </a:r>
            <a:r>
              <a:rPr lang="en-US" dirty="0">
                <a:solidFill>
                  <a:srgbClr val="FFC000"/>
                </a:solidFill>
              </a:rPr>
              <a:t>: Y[</a:t>
            </a:r>
            <a:r>
              <a:rPr lang="en-US" dirty="0" err="1">
                <a:solidFill>
                  <a:srgbClr val="FFC000"/>
                </a:solidFill>
              </a:rPr>
              <a:t>i</a:t>
            </a:r>
            <a:r>
              <a:rPr lang="en-US" dirty="0">
                <a:solidFill>
                  <a:srgbClr val="FFC000"/>
                </a:solidFill>
              </a:rPr>
              <a:t>]</a:t>
            </a:r>
            <a:endParaRPr lang="en-CN" dirty="0">
              <a:solidFill>
                <a:srgbClr val="FFC000"/>
              </a:solidFill>
            </a:endParaRPr>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sp>
        <p:nvSpPr>
          <p:cNvPr id="6" name="Line 15">
            <a:extLst>
              <a:ext uri="{FF2B5EF4-FFF2-40B4-BE49-F238E27FC236}">
                <a16:creationId xmlns:a16="http://schemas.microsoft.com/office/drawing/2014/main" id="{AECA0B11-AAF6-2641-9547-6A236007C681}"/>
              </a:ext>
            </a:extLst>
          </p:cNvPr>
          <p:cNvSpPr>
            <a:spLocks noChangeShapeType="1"/>
          </p:cNvSpPr>
          <p:nvPr/>
        </p:nvSpPr>
        <p:spPr bwMode="auto">
          <a:xfrm>
            <a:off x="3810000" y="3849029"/>
            <a:ext cx="609600" cy="113371"/>
          </a:xfrm>
          <a:prstGeom prst="line">
            <a:avLst/>
          </a:prstGeom>
          <a:noFill/>
          <a:ln w="76200">
            <a:solidFill>
              <a:srgbClr val="FFC000"/>
            </a:solidFill>
            <a:round/>
            <a:headEnd/>
            <a:tailEnd type="triangle" w="med" len="med"/>
          </a:ln>
          <a:extLst>
            <a:ext uri="{909E8E84-426E-40DD-AFC4-6F175D3DCCD1}">
              <a14:hiddenFill xmlns:a14="http://schemas.microsoft.com/office/drawing/2010/main">
                <a:noFill/>
              </a14:hiddenFill>
            </a:ext>
          </a:extLst>
        </p:spPr>
        <p:txBody>
          <a:bodyPr/>
          <a:lstStyle/>
          <a:p>
            <a:endParaRPr lang="en-CN" dirty="0"/>
          </a:p>
        </p:txBody>
      </p:sp>
    </p:spTree>
    <p:extLst>
      <p:ext uri="{BB962C8B-B14F-4D97-AF65-F5344CB8AC3E}">
        <p14:creationId xmlns:p14="http://schemas.microsoft.com/office/powerpoint/2010/main" val="321914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a:p>
            <a:endParaRPr lang="en-CN" dirty="0"/>
          </a:p>
          <a:p>
            <a:endParaRPr lang="en-CN" dirty="0"/>
          </a:p>
          <a:p>
            <a:endParaRPr lang="en-CN" dirty="0"/>
          </a:p>
          <a:p>
            <a:endParaRPr lang="en-CN" dirty="0"/>
          </a:p>
          <a:p>
            <a:endParaRPr lang="en-CN" sz="2000" dirty="0"/>
          </a:p>
          <a:p>
            <a:r>
              <a:rPr lang="en-US" dirty="0">
                <a:solidFill>
                  <a:srgbClr val="FFC000"/>
                </a:solidFill>
              </a:rPr>
              <a:t>output dependence: Y[</a:t>
            </a:r>
            <a:r>
              <a:rPr lang="en-US" dirty="0" err="1">
                <a:solidFill>
                  <a:srgbClr val="FFC000"/>
                </a:solidFill>
              </a:rPr>
              <a:t>i</a:t>
            </a:r>
            <a:r>
              <a:rPr lang="en-US" dirty="0">
                <a:solidFill>
                  <a:srgbClr val="FFC000"/>
                </a:solidFill>
              </a:rPr>
              <a:t>]</a:t>
            </a:r>
            <a:endParaRPr lang="en-CN" dirty="0">
              <a:solidFill>
                <a:srgbClr val="FFC000"/>
              </a:solidFill>
            </a:endParaRPr>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pic>
        <p:nvPicPr>
          <p:cNvPr id="7" name="Graphic 6" descr="Line arrow Rotate right">
            <a:extLst>
              <a:ext uri="{FF2B5EF4-FFF2-40B4-BE49-F238E27FC236}">
                <a16:creationId xmlns:a16="http://schemas.microsoft.com/office/drawing/2014/main" id="{82EDA1DF-8FCE-C643-A41F-ECB2863717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67141" y="2630183"/>
            <a:ext cx="1808888" cy="1927920"/>
          </a:xfrm>
          <a:prstGeom prst="rect">
            <a:avLst/>
          </a:prstGeom>
        </p:spPr>
      </p:pic>
    </p:spTree>
    <p:extLst>
      <p:ext uri="{BB962C8B-B14F-4D97-AF65-F5344CB8AC3E}">
        <p14:creationId xmlns:p14="http://schemas.microsoft.com/office/powerpoint/2010/main" val="181765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p:txBody>
          <a:bodyPr/>
          <a:lstStyle/>
          <a:p>
            <a:r>
              <a:rPr lang="en-CN" dirty="0"/>
              <a:t>Dependency Types</a:t>
            </a:r>
          </a:p>
        </p:txBody>
      </p:sp>
      <p:sp>
        <p:nvSpPr>
          <p:cNvPr id="3" name="Content Placeholder 2">
            <a:extLst>
              <a:ext uri="{FF2B5EF4-FFF2-40B4-BE49-F238E27FC236}">
                <a16:creationId xmlns:a16="http://schemas.microsoft.com/office/drawing/2014/main" id="{04C12456-0277-1E48-A29B-B16D8F0B6CF8}"/>
              </a:ext>
            </a:extLst>
          </p:cNvPr>
          <p:cNvSpPr>
            <a:spLocks noGrp="1"/>
          </p:cNvSpPr>
          <p:nvPr>
            <p:ph idx="1"/>
          </p:nvPr>
        </p:nvSpPr>
        <p:spPr/>
        <p:txBody>
          <a:bodyPr/>
          <a:lstStyle/>
          <a:p>
            <a:r>
              <a:rPr lang="en-CN" dirty="0"/>
              <a:t>Example code</a:t>
            </a:r>
          </a:p>
          <a:p>
            <a:endParaRPr lang="en-CN" dirty="0"/>
          </a:p>
          <a:p>
            <a:endParaRPr lang="en-CN" dirty="0"/>
          </a:p>
          <a:p>
            <a:endParaRPr lang="en-CN" dirty="0"/>
          </a:p>
          <a:p>
            <a:endParaRPr lang="en-CN" dirty="0"/>
          </a:p>
          <a:p>
            <a:pPr marL="0" indent="0">
              <a:buNone/>
            </a:pPr>
            <a:endParaRPr lang="en-CN" dirty="0"/>
          </a:p>
        </p:txBody>
      </p:sp>
      <p:pic>
        <p:nvPicPr>
          <p:cNvPr id="4" name="Picture 3">
            <a:extLst>
              <a:ext uri="{FF2B5EF4-FFF2-40B4-BE49-F238E27FC236}">
                <a16:creationId xmlns:a16="http://schemas.microsoft.com/office/drawing/2014/main" id="{BAF6972C-2A0E-5B43-9514-324A2922CAB6}"/>
              </a:ext>
            </a:extLst>
          </p:cNvPr>
          <p:cNvPicPr>
            <a:picLocks noChangeAspect="1"/>
          </p:cNvPicPr>
          <p:nvPr/>
        </p:nvPicPr>
        <p:blipFill>
          <a:blip r:embed="rId2"/>
          <a:stretch>
            <a:fillRect/>
          </a:stretch>
        </p:blipFill>
        <p:spPr>
          <a:xfrm>
            <a:off x="876300" y="2204006"/>
            <a:ext cx="6286500" cy="2520394"/>
          </a:xfrm>
          <a:prstGeom prst="rect">
            <a:avLst/>
          </a:prstGeom>
        </p:spPr>
      </p:pic>
      <p:sp>
        <p:nvSpPr>
          <p:cNvPr id="6" name="Content Placeholder 2">
            <a:extLst>
              <a:ext uri="{FF2B5EF4-FFF2-40B4-BE49-F238E27FC236}">
                <a16:creationId xmlns:a16="http://schemas.microsoft.com/office/drawing/2014/main" id="{0C7A1315-69D2-7948-B670-0DBACDFC5C07}"/>
              </a:ext>
            </a:extLst>
          </p:cNvPr>
          <p:cNvSpPr txBox="1">
            <a:spLocks/>
          </p:cNvSpPr>
          <p:nvPr/>
        </p:nvSpPr>
        <p:spPr bwMode="auto">
          <a:xfrm>
            <a:off x="457200" y="4489200"/>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p>
          <a:p>
            <a:r>
              <a:rPr lang="en-US" kern="0" dirty="0">
                <a:solidFill>
                  <a:srgbClr val="00B0F0"/>
                </a:solidFill>
              </a:rPr>
              <a:t>r</a:t>
            </a:r>
            <a:r>
              <a:rPr lang="en-CN" kern="0" dirty="0">
                <a:solidFill>
                  <a:srgbClr val="00B0F0"/>
                </a:solidFill>
              </a:rPr>
              <a:t>emember register renaming?</a:t>
            </a:r>
          </a:p>
        </p:txBody>
      </p:sp>
    </p:spTree>
    <p:extLst>
      <p:ext uri="{BB962C8B-B14F-4D97-AF65-F5344CB8AC3E}">
        <p14:creationId xmlns:p14="http://schemas.microsoft.com/office/powerpoint/2010/main" val="3405914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Example code</a:t>
            </a:r>
          </a:p>
          <a:p>
            <a:endParaRPr lang="en-CN" dirty="0"/>
          </a:p>
          <a:p>
            <a:endParaRPr lang="en-CN" dirty="0"/>
          </a:p>
          <a:p>
            <a:endParaRPr lang="en-CN" sz="2000" dirty="0"/>
          </a:p>
          <a:p>
            <a:r>
              <a:rPr lang="en-US" dirty="0">
                <a:solidFill>
                  <a:srgbClr val="00B0F0"/>
                </a:solidFill>
              </a:rPr>
              <a:t>false dependences eliminated</a:t>
            </a:r>
            <a:endParaRPr lang="en-CN" dirty="0">
              <a:solidFill>
                <a:srgbClr val="00B0F0"/>
              </a:solidFill>
            </a:endParaRPr>
          </a:p>
        </p:txBody>
      </p:sp>
      <p:pic>
        <p:nvPicPr>
          <p:cNvPr id="9" name="Picture 8">
            <a:extLst>
              <a:ext uri="{FF2B5EF4-FFF2-40B4-BE49-F238E27FC236}">
                <a16:creationId xmlns:a16="http://schemas.microsoft.com/office/drawing/2014/main" id="{4743710D-3F2B-084E-95B7-9D19F674AA73}"/>
              </a:ext>
            </a:extLst>
          </p:cNvPr>
          <p:cNvPicPr>
            <a:picLocks noChangeAspect="1"/>
          </p:cNvPicPr>
          <p:nvPr/>
        </p:nvPicPr>
        <p:blipFill>
          <a:blip r:embed="rId2"/>
          <a:stretch>
            <a:fillRect/>
          </a:stretch>
        </p:blipFill>
        <p:spPr>
          <a:xfrm>
            <a:off x="876300" y="2204006"/>
            <a:ext cx="3848100" cy="1542787"/>
          </a:xfrm>
          <a:prstGeom prst="rect">
            <a:avLst/>
          </a:prstGeom>
        </p:spPr>
      </p:pic>
      <p:pic>
        <p:nvPicPr>
          <p:cNvPr id="10" name="Picture 9">
            <a:extLst>
              <a:ext uri="{FF2B5EF4-FFF2-40B4-BE49-F238E27FC236}">
                <a16:creationId xmlns:a16="http://schemas.microsoft.com/office/drawing/2014/main" id="{F24194A9-9DCB-684F-85FA-F750CCC5913A}"/>
              </a:ext>
            </a:extLst>
          </p:cNvPr>
          <p:cNvPicPr>
            <a:picLocks noChangeAspect="1"/>
          </p:cNvPicPr>
          <p:nvPr/>
        </p:nvPicPr>
        <p:blipFill>
          <a:blip r:embed="rId3"/>
          <a:stretch>
            <a:fillRect/>
          </a:stretch>
        </p:blipFill>
        <p:spPr>
          <a:xfrm>
            <a:off x="838200" y="4306903"/>
            <a:ext cx="6948213" cy="2551097"/>
          </a:xfrm>
          <a:prstGeom prst="rect">
            <a:avLst/>
          </a:prstGeom>
        </p:spPr>
      </p:pic>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spTree>
    <p:extLst>
      <p:ext uri="{BB962C8B-B14F-4D97-AF65-F5344CB8AC3E}">
        <p14:creationId xmlns:p14="http://schemas.microsoft.com/office/powerpoint/2010/main" val="380973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Further</a:t>
            </a:r>
            <a:r>
              <a:rPr lang="zh-CN" altLang="en-US" dirty="0"/>
              <a:t> </a:t>
            </a:r>
            <a:r>
              <a:rPr lang="en-CN" altLang="zh-CN" dirty="0"/>
              <a:t>e</a:t>
            </a:r>
            <a:r>
              <a:rPr lang="en-CN" dirty="0"/>
              <a:t>xample</a:t>
            </a:r>
            <a:endParaRPr lang="en-CN" dirty="0">
              <a:solidFill>
                <a:srgbClr val="00B0F0"/>
              </a:solidFill>
            </a:endParaRPr>
          </a:p>
        </p:txBody>
      </p:sp>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pic>
        <p:nvPicPr>
          <p:cNvPr id="3" name="Picture 2">
            <a:extLst>
              <a:ext uri="{FF2B5EF4-FFF2-40B4-BE49-F238E27FC236}">
                <a16:creationId xmlns:a16="http://schemas.microsoft.com/office/drawing/2014/main" id="{658E65A6-FAF3-9340-AB75-1B501AF6C537}"/>
              </a:ext>
            </a:extLst>
          </p:cNvPr>
          <p:cNvPicPr>
            <a:picLocks noChangeAspect="1"/>
          </p:cNvPicPr>
          <p:nvPr/>
        </p:nvPicPr>
        <p:blipFill>
          <a:blip r:embed="rId2"/>
          <a:stretch>
            <a:fillRect/>
          </a:stretch>
        </p:blipFill>
        <p:spPr>
          <a:xfrm>
            <a:off x="876300" y="2204006"/>
            <a:ext cx="5143493" cy="724084"/>
          </a:xfrm>
          <a:prstGeom prst="rect">
            <a:avLst/>
          </a:prstGeom>
        </p:spPr>
      </p:pic>
      <p:sp>
        <p:nvSpPr>
          <p:cNvPr id="14" name="Content Placeholder 2">
            <a:extLst>
              <a:ext uri="{FF2B5EF4-FFF2-40B4-BE49-F238E27FC236}">
                <a16:creationId xmlns:a16="http://schemas.microsoft.com/office/drawing/2014/main" id="{56E4F6C9-C977-0947-BECD-B4E6ED92AC6E}"/>
              </a:ext>
            </a:extLst>
          </p:cNvPr>
          <p:cNvSpPr txBox="1">
            <a:spLocks/>
          </p:cNvSpPr>
          <p:nvPr/>
        </p:nvSpPr>
        <p:spPr bwMode="auto">
          <a:xfrm>
            <a:off x="0" y="21336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loop-carried dependence:</a:t>
            </a:r>
          </a:p>
          <a:p>
            <a:pPr algn="r" eaLnBrk="1" hangingPunct="1">
              <a:buFontTx/>
              <a:buNone/>
              <a:defRPr/>
            </a:pPr>
            <a:r>
              <a:rPr lang="en-US" altLang="zh-CN" sz="2000" b="1" kern="0" dirty="0">
                <a:solidFill>
                  <a:srgbClr val="92D050"/>
                </a:solidFill>
              </a:rPr>
              <a:t>sum</a:t>
            </a:r>
          </a:p>
        </p:txBody>
      </p:sp>
    </p:spTree>
    <p:extLst>
      <p:ext uri="{BB962C8B-B14F-4D97-AF65-F5344CB8AC3E}">
        <p14:creationId xmlns:p14="http://schemas.microsoft.com/office/powerpoint/2010/main" val="3936768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Further</a:t>
            </a:r>
            <a:r>
              <a:rPr lang="zh-CN" altLang="en-US" dirty="0"/>
              <a:t> </a:t>
            </a:r>
            <a:r>
              <a:rPr lang="en-CN" altLang="zh-CN" dirty="0"/>
              <a:t>e</a:t>
            </a:r>
            <a:r>
              <a:rPr lang="en-CN" dirty="0"/>
              <a:t>xample</a:t>
            </a:r>
            <a:endParaRPr lang="en-CN" dirty="0">
              <a:solidFill>
                <a:srgbClr val="00B0F0"/>
              </a:solidFill>
            </a:endParaRPr>
          </a:p>
        </p:txBody>
      </p:sp>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pic>
        <p:nvPicPr>
          <p:cNvPr id="3" name="Picture 2">
            <a:extLst>
              <a:ext uri="{FF2B5EF4-FFF2-40B4-BE49-F238E27FC236}">
                <a16:creationId xmlns:a16="http://schemas.microsoft.com/office/drawing/2014/main" id="{658E65A6-FAF3-9340-AB75-1B501AF6C537}"/>
              </a:ext>
            </a:extLst>
          </p:cNvPr>
          <p:cNvPicPr>
            <a:picLocks noChangeAspect="1"/>
          </p:cNvPicPr>
          <p:nvPr/>
        </p:nvPicPr>
        <p:blipFill>
          <a:blip r:embed="rId2"/>
          <a:stretch>
            <a:fillRect/>
          </a:stretch>
        </p:blipFill>
        <p:spPr>
          <a:xfrm>
            <a:off x="876300" y="2204006"/>
            <a:ext cx="5143493" cy="724084"/>
          </a:xfrm>
          <a:prstGeom prst="rect">
            <a:avLst/>
          </a:prstGeom>
        </p:spPr>
      </p:pic>
      <p:pic>
        <p:nvPicPr>
          <p:cNvPr id="4" name="Picture 3">
            <a:extLst>
              <a:ext uri="{FF2B5EF4-FFF2-40B4-BE49-F238E27FC236}">
                <a16:creationId xmlns:a16="http://schemas.microsoft.com/office/drawing/2014/main" id="{BD6ADA90-4926-5949-A822-E4463F87E6F7}"/>
              </a:ext>
            </a:extLst>
          </p:cNvPr>
          <p:cNvPicPr>
            <a:picLocks noChangeAspect="1"/>
          </p:cNvPicPr>
          <p:nvPr/>
        </p:nvPicPr>
        <p:blipFill>
          <a:blip r:embed="rId3"/>
          <a:stretch>
            <a:fillRect/>
          </a:stretch>
        </p:blipFill>
        <p:spPr>
          <a:xfrm>
            <a:off x="876300" y="3446443"/>
            <a:ext cx="5143500" cy="699853"/>
          </a:xfrm>
          <a:prstGeom prst="rect">
            <a:avLst/>
          </a:prstGeom>
        </p:spPr>
      </p:pic>
      <p:sp>
        <p:nvSpPr>
          <p:cNvPr id="14" name="Content Placeholder 2">
            <a:extLst>
              <a:ext uri="{FF2B5EF4-FFF2-40B4-BE49-F238E27FC236}">
                <a16:creationId xmlns:a16="http://schemas.microsoft.com/office/drawing/2014/main" id="{56E4F6C9-C977-0947-BECD-B4E6ED92AC6E}"/>
              </a:ext>
            </a:extLst>
          </p:cNvPr>
          <p:cNvSpPr txBox="1">
            <a:spLocks/>
          </p:cNvSpPr>
          <p:nvPr/>
        </p:nvSpPr>
        <p:spPr bwMode="auto">
          <a:xfrm>
            <a:off x="0" y="21336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loop-carried dependence:</a:t>
            </a:r>
          </a:p>
          <a:p>
            <a:pPr algn="r" eaLnBrk="1" hangingPunct="1">
              <a:buFontTx/>
              <a:buNone/>
              <a:defRPr/>
            </a:pPr>
            <a:r>
              <a:rPr lang="en-US" altLang="zh-CN" sz="2000" b="1" kern="0" dirty="0">
                <a:solidFill>
                  <a:srgbClr val="00B0F0"/>
                </a:solidFill>
              </a:rPr>
              <a:t>sum</a:t>
            </a:r>
          </a:p>
        </p:txBody>
      </p:sp>
      <p:sp>
        <p:nvSpPr>
          <p:cNvPr id="12" name="Content Placeholder 2">
            <a:extLst>
              <a:ext uri="{FF2B5EF4-FFF2-40B4-BE49-F238E27FC236}">
                <a16:creationId xmlns:a16="http://schemas.microsoft.com/office/drawing/2014/main" id="{BEB5CF5E-66C8-BA44-AB2D-2B2520100627}"/>
              </a:ext>
            </a:extLst>
          </p:cNvPr>
          <p:cNvSpPr txBox="1">
            <a:spLocks/>
          </p:cNvSpPr>
          <p:nvPr/>
        </p:nvSpPr>
        <p:spPr bwMode="auto">
          <a:xfrm>
            <a:off x="0" y="3358594"/>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scalar expansion:</a:t>
            </a:r>
          </a:p>
          <a:p>
            <a:pPr algn="r" eaLnBrk="1" hangingPunct="1">
              <a:buFontTx/>
              <a:buNone/>
              <a:defRPr/>
            </a:pPr>
            <a:r>
              <a:rPr lang="en-US" altLang="zh-CN" sz="2000" b="1" kern="0" dirty="0">
                <a:solidFill>
                  <a:srgbClr val="92D050"/>
                </a:solidFill>
              </a:rPr>
              <a:t>sum </a:t>
            </a:r>
            <a:r>
              <a:rPr lang="en-US" altLang="zh-CN" sz="2000" b="1" kern="0" dirty="0">
                <a:solidFill>
                  <a:srgbClr val="92D050"/>
                </a:solidFill>
                <a:sym typeface="Wingdings" pitchFamily="2" charset="2"/>
              </a:rPr>
              <a:t> sum[</a:t>
            </a:r>
            <a:r>
              <a:rPr lang="en-US" altLang="zh-CN" sz="2000" b="1" kern="0" dirty="0" err="1">
                <a:solidFill>
                  <a:srgbClr val="92D050"/>
                </a:solidFill>
                <a:sym typeface="Wingdings" pitchFamily="2" charset="2"/>
              </a:rPr>
              <a:t>i</a:t>
            </a:r>
            <a:r>
              <a:rPr lang="en-US" altLang="zh-CN" sz="2000" b="1" kern="0" dirty="0">
                <a:solidFill>
                  <a:srgbClr val="92D050"/>
                </a:solidFill>
                <a:sym typeface="Wingdings" pitchFamily="2" charset="2"/>
              </a:rPr>
              <a:t>]</a:t>
            </a:r>
            <a:endParaRPr lang="en-US" altLang="zh-CN" sz="2000" b="1" kern="0" dirty="0">
              <a:solidFill>
                <a:srgbClr val="92D050"/>
              </a:solidFill>
            </a:endParaRPr>
          </a:p>
        </p:txBody>
      </p:sp>
    </p:spTree>
    <p:extLst>
      <p:ext uri="{BB962C8B-B14F-4D97-AF65-F5344CB8AC3E}">
        <p14:creationId xmlns:p14="http://schemas.microsoft.com/office/powerpoint/2010/main" val="682518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Further</a:t>
            </a:r>
            <a:r>
              <a:rPr lang="zh-CN" altLang="en-US" dirty="0"/>
              <a:t> </a:t>
            </a:r>
            <a:r>
              <a:rPr lang="en-CN" altLang="zh-CN" dirty="0"/>
              <a:t>e</a:t>
            </a:r>
            <a:r>
              <a:rPr lang="en-CN" dirty="0"/>
              <a:t>xample</a:t>
            </a:r>
            <a:endParaRPr lang="en-CN" dirty="0">
              <a:solidFill>
                <a:srgbClr val="00B0F0"/>
              </a:solidFill>
            </a:endParaRPr>
          </a:p>
        </p:txBody>
      </p:sp>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pic>
        <p:nvPicPr>
          <p:cNvPr id="3" name="Picture 2">
            <a:extLst>
              <a:ext uri="{FF2B5EF4-FFF2-40B4-BE49-F238E27FC236}">
                <a16:creationId xmlns:a16="http://schemas.microsoft.com/office/drawing/2014/main" id="{658E65A6-FAF3-9340-AB75-1B501AF6C537}"/>
              </a:ext>
            </a:extLst>
          </p:cNvPr>
          <p:cNvPicPr>
            <a:picLocks noChangeAspect="1"/>
          </p:cNvPicPr>
          <p:nvPr/>
        </p:nvPicPr>
        <p:blipFill>
          <a:blip r:embed="rId2"/>
          <a:stretch>
            <a:fillRect/>
          </a:stretch>
        </p:blipFill>
        <p:spPr>
          <a:xfrm>
            <a:off x="876300" y="2204006"/>
            <a:ext cx="5143493" cy="724084"/>
          </a:xfrm>
          <a:prstGeom prst="rect">
            <a:avLst/>
          </a:prstGeom>
        </p:spPr>
      </p:pic>
      <p:pic>
        <p:nvPicPr>
          <p:cNvPr id="4" name="Picture 3">
            <a:extLst>
              <a:ext uri="{FF2B5EF4-FFF2-40B4-BE49-F238E27FC236}">
                <a16:creationId xmlns:a16="http://schemas.microsoft.com/office/drawing/2014/main" id="{BD6ADA90-4926-5949-A822-E4463F87E6F7}"/>
              </a:ext>
            </a:extLst>
          </p:cNvPr>
          <p:cNvPicPr>
            <a:picLocks noChangeAspect="1"/>
          </p:cNvPicPr>
          <p:nvPr/>
        </p:nvPicPr>
        <p:blipFill>
          <a:blip r:embed="rId3"/>
          <a:stretch>
            <a:fillRect/>
          </a:stretch>
        </p:blipFill>
        <p:spPr>
          <a:xfrm>
            <a:off x="876300" y="3446443"/>
            <a:ext cx="5143500" cy="699853"/>
          </a:xfrm>
          <a:prstGeom prst="rect">
            <a:avLst/>
          </a:prstGeom>
        </p:spPr>
      </p:pic>
      <p:pic>
        <p:nvPicPr>
          <p:cNvPr id="5" name="Picture 4">
            <a:extLst>
              <a:ext uri="{FF2B5EF4-FFF2-40B4-BE49-F238E27FC236}">
                <a16:creationId xmlns:a16="http://schemas.microsoft.com/office/drawing/2014/main" id="{D2EDCDEB-F02D-5243-A5AD-27AC5F26AC85}"/>
              </a:ext>
            </a:extLst>
          </p:cNvPr>
          <p:cNvPicPr>
            <a:picLocks noChangeAspect="1"/>
          </p:cNvPicPr>
          <p:nvPr/>
        </p:nvPicPr>
        <p:blipFill>
          <a:blip r:embed="rId4"/>
          <a:stretch>
            <a:fillRect/>
          </a:stretch>
        </p:blipFill>
        <p:spPr>
          <a:xfrm>
            <a:off x="876300" y="4721517"/>
            <a:ext cx="5829300" cy="687726"/>
          </a:xfrm>
          <a:prstGeom prst="rect">
            <a:avLst/>
          </a:prstGeom>
        </p:spPr>
      </p:pic>
      <p:sp>
        <p:nvSpPr>
          <p:cNvPr id="14" name="Content Placeholder 2">
            <a:extLst>
              <a:ext uri="{FF2B5EF4-FFF2-40B4-BE49-F238E27FC236}">
                <a16:creationId xmlns:a16="http://schemas.microsoft.com/office/drawing/2014/main" id="{56E4F6C9-C977-0947-BECD-B4E6ED92AC6E}"/>
              </a:ext>
            </a:extLst>
          </p:cNvPr>
          <p:cNvSpPr txBox="1">
            <a:spLocks/>
          </p:cNvSpPr>
          <p:nvPr/>
        </p:nvSpPr>
        <p:spPr bwMode="auto">
          <a:xfrm>
            <a:off x="0" y="21336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loop-carried dependence:</a:t>
            </a:r>
          </a:p>
          <a:p>
            <a:pPr algn="r" eaLnBrk="1" hangingPunct="1">
              <a:buFontTx/>
              <a:buNone/>
              <a:defRPr/>
            </a:pPr>
            <a:r>
              <a:rPr lang="en-US" altLang="zh-CN" sz="2000" b="1" kern="0" dirty="0">
                <a:solidFill>
                  <a:srgbClr val="00B0F0"/>
                </a:solidFill>
              </a:rPr>
              <a:t>sum</a:t>
            </a:r>
          </a:p>
        </p:txBody>
      </p:sp>
      <p:sp>
        <p:nvSpPr>
          <p:cNvPr id="12" name="Content Placeholder 2">
            <a:extLst>
              <a:ext uri="{FF2B5EF4-FFF2-40B4-BE49-F238E27FC236}">
                <a16:creationId xmlns:a16="http://schemas.microsoft.com/office/drawing/2014/main" id="{BEB5CF5E-66C8-BA44-AB2D-2B2520100627}"/>
              </a:ext>
            </a:extLst>
          </p:cNvPr>
          <p:cNvSpPr txBox="1">
            <a:spLocks/>
          </p:cNvSpPr>
          <p:nvPr/>
        </p:nvSpPr>
        <p:spPr bwMode="auto">
          <a:xfrm>
            <a:off x="0" y="3358594"/>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scalar expansion:</a:t>
            </a:r>
          </a:p>
          <a:p>
            <a:pPr algn="r" eaLnBrk="1" hangingPunct="1">
              <a:buFontTx/>
              <a:buNone/>
              <a:defRPr/>
            </a:pPr>
            <a:r>
              <a:rPr lang="en-US" altLang="zh-CN" sz="2000" b="1" kern="0" dirty="0">
                <a:solidFill>
                  <a:srgbClr val="00B0F0"/>
                </a:solidFill>
              </a:rPr>
              <a:t>sum </a:t>
            </a:r>
            <a:r>
              <a:rPr lang="en-US" altLang="zh-CN" sz="2000" b="1" kern="0" dirty="0">
                <a:solidFill>
                  <a:srgbClr val="00B0F0"/>
                </a:solidFill>
                <a:sym typeface="Wingdings" pitchFamily="2" charset="2"/>
              </a:rPr>
              <a:t> sum[</a:t>
            </a:r>
            <a:r>
              <a:rPr lang="en-US" altLang="zh-CN" sz="2000" b="1" kern="0" dirty="0" err="1">
                <a:solidFill>
                  <a:srgbClr val="00B0F0"/>
                </a:solidFill>
                <a:sym typeface="Wingdings" pitchFamily="2" charset="2"/>
              </a:rPr>
              <a:t>i</a:t>
            </a:r>
            <a:r>
              <a:rPr lang="en-US" altLang="zh-CN" sz="2000" b="1" kern="0" dirty="0">
                <a:solidFill>
                  <a:srgbClr val="00B0F0"/>
                </a:solidFill>
                <a:sym typeface="Wingdings" pitchFamily="2" charset="2"/>
              </a:rPr>
              <a:t>]</a:t>
            </a:r>
            <a:endParaRPr lang="en-US" altLang="zh-CN" sz="2000" b="1" kern="0" dirty="0">
              <a:solidFill>
                <a:srgbClr val="00B0F0"/>
              </a:solidFill>
            </a:endParaRPr>
          </a:p>
        </p:txBody>
      </p:sp>
      <p:sp>
        <p:nvSpPr>
          <p:cNvPr id="13" name="Content Placeholder 2">
            <a:extLst>
              <a:ext uri="{FF2B5EF4-FFF2-40B4-BE49-F238E27FC236}">
                <a16:creationId xmlns:a16="http://schemas.microsoft.com/office/drawing/2014/main" id="{3A680E50-9EE1-664D-877C-2DD6DA8E7EC8}"/>
              </a:ext>
            </a:extLst>
          </p:cNvPr>
          <p:cNvSpPr txBox="1">
            <a:spLocks/>
          </p:cNvSpPr>
          <p:nvPr/>
        </p:nvSpPr>
        <p:spPr bwMode="auto">
          <a:xfrm>
            <a:off x="0" y="4596745"/>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vector sum:</a:t>
            </a:r>
          </a:p>
          <a:p>
            <a:pPr algn="r" eaLnBrk="1" hangingPunct="1">
              <a:buFontTx/>
              <a:buNone/>
              <a:defRPr/>
            </a:pPr>
            <a:r>
              <a:rPr lang="en-US" altLang="zh-CN" sz="2000" b="1" kern="0" dirty="0">
                <a:solidFill>
                  <a:srgbClr val="92D050"/>
                </a:solidFill>
              </a:rPr>
              <a:t>in-loop scalar dep;</a:t>
            </a:r>
          </a:p>
        </p:txBody>
      </p:sp>
    </p:spTree>
    <p:extLst>
      <p:ext uri="{BB962C8B-B14F-4D97-AF65-F5344CB8AC3E}">
        <p14:creationId xmlns:p14="http://schemas.microsoft.com/office/powerpoint/2010/main" val="4268956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Further</a:t>
            </a:r>
            <a:r>
              <a:rPr lang="zh-CN" altLang="en-US" dirty="0"/>
              <a:t> </a:t>
            </a:r>
            <a:r>
              <a:rPr lang="en-CN" altLang="zh-CN" dirty="0"/>
              <a:t>e</a:t>
            </a:r>
            <a:r>
              <a:rPr lang="en-CN" dirty="0"/>
              <a:t>xample</a:t>
            </a:r>
            <a:endParaRPr lang="en-CN" dirty="0">
              <a:solidFill>
                <a:srgbClr val="00B0F0"/>
              </a:solidFill>
            </a:endParaRPr>
          </a:p>
        </p:txBody>
      </p:sp>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pic>
        <p:nvPicPr>
          <p:cNvPr id="3" name="Picture 2">
            <a:extLst>
              <a:ext uri="{FF2B5EF4-FFF2-40B4-BE49-F238E27FC236}">
                <a16:creationId xmlns:a16="http://schemas.microsoft.com/office/drawing/2014/main" id="{658E65A6-FAF3-9340-AB75-1B501AF6C537}"/>
              </a:ext>
            </a:extLst>
          </p:cNvPr>
          <p:cNvPicPr>
            <a:picLocks noChangeAspect="1"/>
          </p:cNvPicPr>
          <p:nvPr/>
        </p:nvPicPr>
        <p:blipFill>
          <a:blip r:embed="rId2"/>
          <a:stretch>
            <a:fillRect/>
          </a:stretch>
        </p:blipFill>
        <p:spPr>
          <a:xfrm>
            <a:off x="876300" y="2204006"/>
            <a:ext cx="5143493" cy="724084"/>
          </a:xfrm>
          <a:prstGeom prst="rect">
            <a:avLst/>
          </a:prstGeom>
        </p:spPr>
      </p:pic>
      <p:pic>
        <p:nvPicPr>
          <p:cNvPr id="4" name="Picture 3">
            <a:extLst>
              <a:ext uri="{FF2B5EF4-FFF2-40B4-BE49-F238E27FC236}">
                <a16:creationId xmlns:a16="http://schemas.microsoft.com/office/drawing/2014/main" id="{BD6ADA90-4926-5949-A822-E4463F87E6F7}"/>
              </a:ext>
            </a:extLst>
          </p:cNvPr>
          <p:cNvPicPr>
            <a:picLocks noChangeAspect="1"/>
          </p:cNvPicPr>
          <p:nvPr/>
        </p:nvPicPr>
        <p:blipFill>
          <a:blip r:embed="rId3"/>
          <a:stretch>
            <a:fillRect/>
          </a:stretch>
        </p:blipFill>
        <p:spPr>
          <a:xfrm>
            <a:off x="876300" y="3446443"/>
            <a:ext cx="5143500" cy="699853"/>
          </a:xfrm>
          <a:prstGeom prst="rect">
            <a:avLst/>
          </a:prstGeom>
        </p:spPr>
      </p:pic>
      <p:pic>
        <p:nvPicPr>
          <p:cNvPr id="5" name="Picture 4">
            <a:extLst>
              <a:ext uri="{FF2B5EF4-FFF2-40B4-BE49-F238E27FC236}">
                <a16:creationId xmlns:a16="http://schemas.microsoft.com/office/drawing/2014/main" id="{D2EDCDEB-F02D-5243-A5AD-27AC5F26AC85}"/>
              </a:ext>
            </a:extLst>
          </p:cNvPr>
          <p:cNvPicPr>
            <a:picLocks noChangeAspect="1"/>
          </p:cNvPicPr>
          <p:nvPr/>
        </p:nvPicPr>
        <p:blipFill>
          <a:blip r:embed="rId4"/>
          <a:stretch>
            <a:fillRect/>
          </a:stretch>
        </p:blipFill>
        <p:spPr>
          <a:xfrm>
            <a:off x="876300" y="4721517"/>
            <a:ext cx="5829300" cy="687726"/>
          </a:xfrm>
          <a:prstGeom prst="rect">
            <a:avLst/>
          </a:prstGeom>
        </p:spPr>
      </p:pic>
      <p:pic>
        <p:nvPicPr>
          <p:cNvPr id="6" name="Picture 5">
            <a:extLst>
              <a:ext uri="{FF2B5EF4-FFF2-40B4-BE49-F238E27FC236}">
                <a16:creationId xmlns:a16="http://schemas.microsoft.com/office/drawing/2014/main" id="{3BDCAE05-ECA8-B94E-81FB-81D6DEA6D84E}"/>
              </a:ext>
            </a:extLst>
          </p:cNvPr>
          <p:cNvPicPr>
            <a:picLocks noChangeAspect="1"/>
          </p:cNvPicPr>
          <p:nvPr/>
        </p:nvPicPr>
        <p:blipFill>
          <a:blip r:embed="rId5"/>
          <a:stretch>
            <a:fillRect/>
          </a:stretch>
        </p:blipFill>
        <p:spPr>
          <a:xfrm>
            <a:off x="876300" y="5924162"/>
            <a:ext cx="8267700" cy="753114"/>
          </a:xfrm>
          <a:prstGeom prst="rect">
            <a:avLst/>
          </a:prstGeom>
        </p:spPr>
      </p:pic>
      <p:sp>
        <p:nvSpPr>
          <p:cNvPr id="14" name="Content Placeholder 2">
            <a:extLst>
              <a:ext uri="{FF2B5EF4-FFF2-40B4-BE49-F238E27FC236}">
                <a16:creationId xmlns:a16="http://schemas.microsoft.com/office/drawing/2014/main" id="{56E4F6C9-C977-0947-BECD-B4E6ED92AC6E}"/>
              </a:ext>
            </a:extLst>
          </p:cNvPr>
          <p:cNvSpPr txBox="1">
            <a:spLocks/>
          </p:cNvSpPr>
          <p:nvPr/>
        </p:nvSpPr>
        <p:spPr bwMode="auto">
          <a:xfrm>
            <a:off x="0" y="21336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loop-carried dependence:</a:t>
            </a:r>
          </a:p>
          <a:p>
            <a:pPr algn="r" eaLnBrk="1" hangingPunct="1">
              <a:buFontTx/>
              <a:buNone/>
              <a:defRPr/>
            </a:pPr>
            <a:r>
              <a:rPr lang="en-US" altLang="zh-CN" sz="2000" b="1" kern="0" dirty="0">
                <a:solidFill>
                  <a:srgbClr val="00B0F0"/>
                </a:solidFill>
              </a:rPr>
              <a:t>sum</a:t>
            </a:r>
          </a:p>
        </p:txBody>
      </p:sp>
      <p:sp>
        <p:nvSpPr>
          <p:cNvPr id="12" name="Content Placeholder 2">
            <a:extLst>
              <a:ext uri="{FF2B5EF4-FFF2-40B4-BE49-F238E27FC236}">
                <a16:creationId xmlns:a16="http://schemas.microsoft.com/office/drawing/2014/main" id="{BEB5CF5E-66C8-BA44-AB2D-2B2520100627}"/>
              </a:ext>
            </a:extLst>
          </p:cNvPr>
          <p:cNvSpPr txBox="1">
            <a:spLocks/>
          </p:cNvSpPr>
          <p:nvPr/>
        </p:nvSpPr>
        <p:spPr bwMode="auto">
          <a:xfrm>
            <a:off x="0" y="3358594"/>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scalar expansion:</a:t>
            </a:r>
          </a:p>
          <a:p>
            <a:pPr algn="r" eaLnBrk="1" hangingPunct="1">
              <a:buFontTx/>
              <a:buNone/>
              <a:defRPr/>
            </a:pPr>
            <a:r>
              <a:rPr lang="en-US" altLang="zh-CN" sz="2000" b="1" kern="0" dirty="0">
                <a:solidFill>
                  <a:srgbClr val="00B0F0"/>
                </a:solidFill>
              </a:rPr>
              <a:t>sum </a:t>
            </a:r>
            <a:r>
              <a:rPr lang="en-US" altLang="zh-CN" sz="2000" b="1" kern="0" dirty="0">
                <a:solidFill>
                  <a:srgbClr val="00B0F0"/>
                </a:solidFill>
                <a:sym typeface="Wingdings" pitchFamily="2" charset="2"/>
              </a:rPr>
              <a:t> sum[</a:t>
            </a:r>
            <a:r>
              <a:rPr lang="en-US" altLang="zh-CN" sz="2000" b="1" kern="0" dirty="0" err="1">
                <a:solidFill>
                  <a:srgbClr val="00B0F0"/>
                </a:solidFill>
                <a:sym typeface="Wingdings" pitchFamily="2" charset="2"/>
              </a:rPr>
              <a:t>i</a:t>
            </a:r>
            <a:r>
              <a:rPr lang="en-US" altLang="zh-CN" sz="2000" b="1" kern="0" dirty="0">
                <a:solidFill>
                  <a:srgbClr val="00B0F0"/>
                </a:solidFill>
                <a:sym typeface="Wingdings" pitchFamily="2" charset="2"/>
              </a:rPr>
              <a:t>]</a:t>
            </a:r>
            <a:endParaRPr lang="en-US" altLang="zh-CN" sz="2000" b="1" kern="0" dirty="0">
              <a:solidFill>
                <a:srgbClr val="00B0F0"/>
              </a:solidFill>
            </a:endParaRPr>
          </a:p>
        </p:txBody>
      </p:sp>
      <p:sp>
        <p:nvSpPr>
          <p:cNvPr id="13" name="Content Placeholder 2">
            <a:extLst>
              <a:ext uri="{FF2B5EF4-FFF2-40B4-BE49-F238E27FC236}">
                <a16:creationId xmlns:a16="http://schemas.microsoft.com/office/drawing/2014/main" id="{3A680E50-9EE1-664D-877C-2DD6DA8E7EC8}"/>
              </a:ext>
            </a:extLst>
          </p:cNvPr>
          <p:cNvSpPr txBox="1">
            <a:spLocks/>
          </p:cNvSpPr>
          <p:nvPr/>
        </p:nvSpPr>
        <p:spPr bwMode="auto">
          <a:xfrm>
            <a:off x="0" y="4596745"/>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vector sum:</a:t>
            </a:r>
          </a:p>
          <a:p>
            <a:pPr algn="r" eaLnBrk="1" hangingPunct="1">
              <a:buFontTx/>
              <a:buNone/>
              <a:defRPr/>
            </a:pPr>
            <a:r>
              <a:rPr lang="en-US" altLang="zh-CN" sz="2000" b="1" kern="0" dirty="0">
                <a:solidFill>
                  <a:srgbClr val="00B0F0"/>
                </a:solidFill>
              </a:rPr>
              <a:t>in-loop scalar dep;</a:t>
            </a:r>
          </a:p>
        </p:txBody>
      </p:sp>
      <p:sp>
        <p:nvSpPr>
          <p:cNvPr id="15" name="Content Placeholder 2">
            <a:extLst>
              <a:ext uri="{FF2B5EF4-FFF2-40B4-BE49-F238E27FC236}">
                <a16:creationId xmlns:a16="http://schemas.microsoft.com/office/drawing/2014/main" id="{4277C4E3-8F76-8244-A990-54A24E22605E}"/>
              </a:ext>
            </a:extLst>
          </p:cNvPr>
          <p:cNvSpPr txBox="1">
            <a:spLocks/>
          </p:cNvSpPr>
          <p:nvPr/>
        </p:nvSpPr>
        <p:spPr bwMode="auto">
          <a:xfrm>
            <a:off x="0" y="52578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parallel reduction:</a:t>
            </a:r>
          </a:p>
          <a:p>
            <a:pPr algn="r" eaLnBrk="1" hangingPunct="1">
              <a:buFontTx/>
              <a:buNone/>
              <a:defRPr/>
            </a:pPr>
            <a:r>
              <a:rPr lang="en-US" altLang="zh-CN" sz="2000" b="1" kern="0" dirty="0">
                <a:solidFill>
                  <a:srgbClr val="92D050"/>
                </a:solidFill>
              </a:rPr>
              <a:t>10 processors with further scalar expansion;</a:t>
            </a:r>
          </a:p>
          <a:p>
            <a:pPr algn="r" eaLnBrk="1" hangingPunct="1">
              <a:buFontTx/>
              <a:buNone/>
              <a:defRPr/>
            </a:pPr>
            <a:r>
              <a:rPr lang="en-US" altLang="zh-CN" sz="2000" b="1" kern="0" dirty="0" err="1">
                <a:solidFill>
                  <a:srgbClr val="92D050"/>
                </a:solidFill>
              </a:rPr>
              <a:t>finalsum</a:t>
            </a:r>
            <a:r>
              <a:rPr lang="en-US" altLang="zh-CN" sz="2000" b="1" kern="0" dirty="0">
                <a:solidFill>
                  <a:srgbClr val="92D050"/>
                </a:solidFill>
              </a:rPr>
              <a:t> </a:t>
            </a:r>
            <a:r>
              <a:rPr lang="en-US" altLang="zh-CN" sz="2000" b="1" kern="0" dirty="0">
                <a:solidFill>
                  <a:srgbClr val="92D050"/>
                </a:solidFill>
                <a:sym typeface="Wingdings" pitchFamily="2" charset="2"/>
              </a:rPr>
              <a:t> </a:t>
            </a:r>
            <a:r>
              <a:rPr lang="en-US" altLang="zh-CN" sz="2000" b="1" kern="0" dirty="0" err="1">
                <a:solidFill>
                  <a:srgbClr val="92D050"/>
                </a:solidFill>
                <a:sym typeface="Wingdings" pitchFamily="2" charset="2"/>
              </a:rPr>
              <a:t>finalsum</a:t>
            </a:r>
            <a:r>
              <a:rPr lang="en-US" altLang="zh-CN" sz="2000" b="1" kern="0" dirty="0">
                <a:solidFill>
                  <a:srgbClr val="92D050"/>
                </a:solidFill>
                <a:sym typeface="Wingdings" pitchFamily="2" charset="2"/>
              </a:rPr>
              <a:t>[p]</a:t>
            </a:r>
            <a:endParaRPr lang="en-US" altLang="zh-CN" sz="2000" b="1" kern="0" dirty="0">
              <a:solidFill>
                <a:srgbClr val="92D050"/>
              </a:solidFill>
            </a:endParaRPr>
          </a:p>
        </p:txBody>
      </p:sp>
    </p:spTree>
    <p:extLst>
      <p:ext uri="{BB962C8B-B14F-4D97-AF65-F5344CB8AC3E}">
        <p14:creationId xmlns:p14="http://schemas.microsoft.com/office/powerpoint/2010/main" val="3526643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4"/>
          </a:xfrm>
        </p:spPr>
        <p:txBody>
          <a:bodyPr/>
          <a:lstStyle/>
          <a:p>
            <a:pPr algn="l" eaLnBrk="1" hangingPunct="1"/>
            <a:r>
              <a:rPr lang="en-US" altLang="zh-CN" dirty="0">
                <a:solidFill>
                  <a:schemeClr val="bg1"/>
                </a:solidFill>
              </a:rPr>
              <a:t>Data</a:t>
            </a:r>
            <a:r>
              <a:rPr lang="en-US" altLang="zh-CN" dirty="0"/>
              <a:t>-Level Parallelism</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0" y="21312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rgbClr val="00B0F0"/>
                </a:solidFill>
              </a:rPr>
              <a:t>Loop</a:t>
            </a:r>
            <a:br>
              <a:rPr lang="en-US" altLang="zh-CN" kern="0" dirty="0"/>
            </a:br>
            <a:endParaRPr lang="en-US" altLang="zh-CN" kern="0" dirty="0"/>
          </a:p>
        </p:txBody>
      </p:sp>
    </p:spTree>
    <p:extLst>
      <p:ext uri="{BB962C8B-B14F-4D97-AF65-F5344CB8AC3E}">
        <p14:creationId xmlns:p14="http://schemas.microsoft.com/office/powerpoint/2010/main" val="4285140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A87F-B0F3-1E43-B215-2B414387046E}"/>
              </a:ext>
            </a:extLst>
          </p:cNvPr>
          <p:cNvSpPr>
            <a:spLocks noGrp="1"/>
          </p:cNvSpPr>
          <p:nvPr>
            <p:ph type="title"/>
          </p:nvPr>
        </p:nvSpPr>
        <p:spPr>
          <a:xfrm>
            <a:off x="0" y="274638"/>
            <a:ext cx="7467600" cy="1143000"/>
          </a:xfrm>
        </p:spPr>
        <p:txBody>
          <a:bodyPr/>
          <a:lstStyle/>
          <a:p>
            <a:r>
              <a:rPr lang="en-CN" dirty="0"/>
              <a:t>Dependency </a:t>
            </a:r>
            <a:r>
              <a:rPr lang="en-CN" dirty="0">
                <a:solidFill>
                  <a:schemeClr val="bg1"/>
                </a:solidFill>
              </a:rPr>
              <a:t>Types</a:t>
            </a:r>
          </a:p>
        </p:txBody>
      </p:sp>
      <p:sp>
        <p:nvSpPr>
          <p:cNvPr id="7" name="Content Placeholder 2">
            <a:extLst>
              <a:ext uri="{FF2B5EF4-FFF2-40B4-BE49-F238E27FC236}">
                <a16:creationId xmlns:a16="http://schemas.microsoft.com/office/drawing/2014/main" id="{703C2FC9-2043-844A-A698-379EDDBA63D0}"/>
              </a:ext>
            </a:extLst>
          </p:cNvPr>
          <p:cNvSpPr txBox="1">
            <a:spLocks/>
          </p:cNvSpPr>
          <p:nvPr/>
        </p:nvSpPr>
        <p:spPr bwMode="auto">
          <a:xfrm>
            <a:off x="457200" y="3319755"/>
            <a:ext cx="868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en-CN" sz="2000" kern="0" dirty="0">
              <a:solidFill>
                <a:schemeClr val="bg1"/>
              </a:solidFill>
            </a:endParaRPr>
          </a:p>
          <a:p>
            <a:r>
              <a:rPr lang="en-US" kern="0" dirty="0">
                <a:solidFill>
                  <a:schemeClr val="bg1"/>
                </a:solidFill>
              </a:rPr>
              <a:t>r</a:t>
            </a:r>
            <a:r>
              <a:rPr lang="en-CN" kern="0" dirty="0">
                <a:solidFill>
                  <a:schemeClr val="bg1"/>
                </a:solidFill>
              </a:rPr>
              <a:t>emember register renaming?</a:t>
            </a:r>
          </a:p>
        </p:txBody>
      </p:sp>
      <p:sp>
        <p:nvSpPr>
          <p:cNvPr id="8" name="Content Placeholder 2">
            <a:extLst>
              <a:ext uri="{FF2B5EF4-FFF2-40B4-BE49-F238E27FC236}">
                <a16:creationId xmlns:a16="http://schemas.microsoft.com/office/drawing/2014/main" id="{82538B1C-4725-3D4D-B033-AF5CA63EE0BD}"/>
              </a:ext>
            </a:extLst>
          </p:cNvPr>
          <p:cNvSpPr>
            <a:spLocks noGrp="1"/>
          </p:cNvSpPr>
          <p:nvPr>
            <p:ph idx="1"/>
          </p:nvPr>
        </p:nvSpPr>
        <p:spPr>
          <a:xfrm>
            <a:off x="457200" y="1600200"/>
            <a:ext cx="8686800" cy="5257800"/>
          </a:xfrm>
        </p:spPr>
        <p:txBody>
          <a:bodyPr/>
          <a:lstStyle/>
          <a:p>
            <a:r>
              <a:rPr lang="en-CN" dirty="0"/>
              <a:t>Further</a:t>
            </a:r>
            <a:r>
              <a:rPr lang="zh-CN" altLang="en-US" dirty="0"/>
              <a:t> </a:t>
            </a:r>
            <a:r>
              <a:rPr lang="en-CN" altLang="zh-CN" dirty="0"/>
              <a:t>e</a:t>
            </a:r>
            <a:r>
              <a:rPr lang="en-CN" dirty="0"/>
              <a:t>xample</a:t>
            </a:r>
            <a:endParaRPr lang="en-CN" dirty="0">
              <a:solidFill>
                <a:srgbClr val="00B0F0"/>
              </a:solidFill>
            </a:endParaRPr>
          </a:p>
        </p:txBody>
      </p:sp>
      <p:sp>
        <p:nvSpPr>
          <p:cNvPr id="11" name="Title 1">
            <a:extLst>
              <a:ext uri="{FF2B5EF4-FFF2-40B4-BE49-F238E27FC236}">
                <a16:creationId xmlns:a16="http://schemas.microsoft.com/office/drawing/2014/main" id="{6BF05F04-07C8-4946-AC89-BF7B0FDF406B}"/>
              </a:ext>
            </a:extLst>
          </p:cNvPr>
          <p:cNvSpPr txBox="1">
            <a:spLocks/>
          </p:cNvSpPr>
          <p:nvPr/>
        </p:nvSpPr>
        <p:spPr bwMode="auto">
          <a:xfrm>
            <a:off x="3974400" y="274638"/>
            <a:ext cx="518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Elimination</a:t>
            </a:r>
          </a:p>
        </p:txBody>
      </p:sp>
      <p:pic>
        <p:nvPicPr>
          <p:cNvPr id="3" name="Picture 2">
            <a:extLst>
              <a:ext uri="{FF2B5EF4-FFF2-40B4-BE49-F238E27FC236}">
                <a16:creationId xmlns:a16="http://schemas.microsoft.com/office/drawing/2014/main" id="{658E65A6-FAF3-9340-AB75-1B501AF6C537}"/>
              </a:ext>
            </a:extLst>
          </p:cNvPr>
          <p:cNvPicPr>
            <a:picLocks noChangeAspect="1"/>
          </p:cNvPicPr>
          <p:nvPr/>
        </p:nvPicPr>
        <p:blipFill>
          <a:blip r:embed="rId2"/>
          <a:stretch>
            <a:fillRect/>
          </a:stretch>
        </p:blipFill>
        <p:spPr>
          <a:xfrm>
            <a:off x="876300" y="2204006"/>
            <a:ext cx="5143493" cy="724084"/>
          </a:xfrm>
          <a:prstGeom prst="rect">
            <a:avLst/>
          </a:prstGeom>
        </p:spPr>
      </p:pic>
      <p:pic>
        <p:nvPicPr>
          <p:cNvPr id="4" name="Picture 3">
            <a:extLst>
              <a:ext uri="{FF2B5EF4-FFF2-40B4-BE49-F238E27FC236}">
                <a16:creationId xmlns:a16="http://schemas.microsoft.com/office/drawing/2014/main" id="{BD6ADA90-4926-5949-A822-E4463F87E6F7}"/>
              </a:ext>
            </a:extLst>
          </p:cNvPr>
          <p:cNvPicPr>
            <a:picLocks noChangeAspect="1"/>
          </p:cNvPicPr>
          <p:nvPr/>
        </p:nvPicPr>
        <p:blipFill>
          <a:blip r:embed="rId3"/>
          <a:stretch>
            <a:fillRect/>
          </a:stretch>
        </p:blipFill>
        <p:spPr>
          <a:xfrm>
            <a:off x="876300" y="3446443"/>
            <a:ext cx="5143500" cy="699853"/>
          </a:xfrm>
          <a:prstGeom prst="rect">
            <a:avLst/>
          </a:prstGeom>
        </p:spPr>
      </p:pic>
      <p:pic>
        <p:nvPicPr>
          <p:cNvPr id="5" name="Picture 4">
            <a:extLst>
              <a:ext uri="{FF2B5EF4-FFF2-40B4-BE49-F238E27FC236}">
                <a16:creationId xmlns:a16="http://schemas.microsoft.com/office/drawing/2014/main" id="{D2EDCDEB-F02D-5243-A5AD-27AC5F26AC85}"/>
              </a:ext>
            </a:extLst>
          </p:cNvPr>
          <p:cNvPicPr>
            <a:picLocks noChangeAspect="1"/>
          </p:cNvPicPr>
          <p:nvPr/>
        </p:nvPicPr>
        <p:blipFill>
          <a:blip r:embed="rId4"/>
          <a:stretch>
            <a:fillRect/>
          </a:stretch>
        </p:blipFill>
        <p:spPr>
          <a:xfrm>
            <a:off x="876300" y="4721517"/>
            <a:ext cx="5829300" cy="687726"/>
          </a:xfrm>
          <a:prstGeom prst="rect">
            <a:avLst/>
          </a:prstGeom>
        </p:spPr>
      </p:pic>
      <p:pic>
        <p:nvPicPr>
          <p:cNvPr id="6" name="Picture 5">
            <a:extLst>
              <a:ext uri="{FF2B5EF4-FFF2-40B4-BE49-F238E27FC236}">
                <a16:creationId xmlns:a16="http://schemas.microsoft.com/office/drawing/2014/main" id="{3BDCAE05-ECA8-B94E-81FB-81D6DEA6D84E}"/>
              </a:ext>
            </a:extLst>
          </p:cNvPr>
          <p:cNvPicPr>
            <a:picLocks noChangeAspect="1"/>
          </p:cNvPicPr>
          <p:nvPr/>
        </p:nvPicPr>
        <p:blipFill>
          <a:blip r:embed="rId5"/>
          <a:stretch>
            <a:fillRect/>
          </a:stretch>
        </p:blipFill>
        <p:spPr>
          <a:xfrm>
            <a:off x="876300" y="5924162"/>
            <a:ext cx="8267700" cy="753114"/>
          </a:xfrm>
          <a:prstGeom prst="rect">
            <a:avLst/>
          </a:prstGeom>
        </p:spPr>
      </p:pic>
      <p:sp>
        <p:nvSpPr>
          <p:cNvPr id="14" name="Content Placeholder 2">
            <a:extLst>
              <a:ext uri="{FF2B5EF4-FFF2-40B4-BE49-F238E27FC236}">
                <a16:creationId xmlns:a16="http://schemas.microsoft.com/office/drawing/2014/main" id="{56E4F6C9-C977-0947-BECD-B4E6ED92AC6E}"/>
              </a:ext>
            </a:extLst>
          </p:cNvPr>
          <p:cNvSpPr txBox="1">
            <a:spLocks/>
          </p:cNvSpPr>
          <p:nvPr/>
        </p:nvSpPr>
        <p:spPr bwMode="auto">
          <a:xfrm>
            <a:off x="0" y="21336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loop-carried dependence:</a:t>
            </a:r>
          </a:p>
          <a:p>
            <a:pPr algn="r" eaLnBrk="1" hangingPunct="1">
              <a:buFontTx/>
              <a:buNone/>
              <a:defRPr/>
            </a:pPr>
            <a:r>
              <a:rPr lang="en-US" altLang="zh-CN" sz="2000" b="1" kern="0" dirty="0">
                <a:solidFill>
                  <a:srgbClr val="00B0F0"/>
                </a:solidFill>
              </a:rPr>
              <a:t>sum</a:t>
            </a:r>
          </a:p>
        </p:txBody>
      </p:sp>
      <p:sp>
        <p:nvSpPr>
          <p:cNvPr id="12" name="Content Placeholder 2">
            <a:extLst>
              <a:ext uri="{FF2B5EF4-FFF2-40B4-BE49-F238E27FC236}">
                <a16:creationId xmlns:a16="http://schemas.microsoft.com/office/drawing/2014/main" id="{BEB5CF5E-66C8-BA44-AB2D-2B2520100627}"/>
              </a:ext>
            </a:extLst>
          </p:cNvPr>
          <p:cNvSpPr txBox="1">
            <a:spLocks/>
          </p:cNvSpPr>
          <p:nvPr/>
        </p:nvSpPr>
        <p:spPr bwMode="auto">
          <a:xfrm>
            <a:off x="0" y="3358594"/>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scalar expansion:</a:t>
            </a:r>
          </a:p>
          <a:p>
            <a:pPr algn="r" eaLnBrk="1" hangingPunct="1">
              <a:buFontTx/>
              <a:buNone/>
              <a:defRPr/>
            </a:pPr>
            <a:r>
              <a:rPr lang="en-US" altLang="zh-CN" sz="2000" b="1" kern="0" dirty="0">
                <a:solidFill>
                  <a:srgbClr val="00B0F0"/>
                </a:solidFill>
              </a:rPr>
              <a:t>sum </a:t>
            </a:r>
            <a:r>
              <a:rPr lang="en-US" altLang="zh-CN" sz="2000" b="1" kern="0" dirty="0">
                <a:solidFill>
                  <a:srgbClr val="00B0F0"/>
                </a:solidFill>
                <a:sym typeface="Wingdings" pitchFamily="2" charset="2"/>
              </a:rPr>
              <a:t> sum[</a:t>
            </a:r>
            <a:r>
              <a:rPr lang="en-US" altLang="zh-CN" sz="2000" b="1" kern="0" dirty="0" err="1">
                <a:solidFill>
                  <a:srgbClr val="00B0F0"/>
                </a:solidFill>
                <a:sym typeface="Wingdings" pitchFamily="2" charset="2"/>
              </a:rPr>
              <a:t>i</a:t>
            </a:r>
            <a:r>
              <a:rPr lang="en-US" altLang="zh-CN" sz="2000" b="1" kern="0" dirty="0">
                <a:solidFill>
                  <a:srgbClr val="00B0F0"/>
                </a:solidFill>
                <a:sym typeface="Wingdings" pitchFamily="2" charset="2"/>
              </a:rPr>
              <a:t>]</a:t>
            </a:r>
            <a:endParaRPr lang="en-US" altLang="zh-CN" sz="2000" b="1" kern="0" dirty="0">
              <a:solidFill>
                <a:srgbClr val="00B0F0"/>
              </a:solidFill>
            </a:endParaRPr>
          </a:p>
        </p:txBody>
      </p:sp>
      <p:sp>
        <p:nvSpPr>
          <p:cNvPr id="13" name="Content Placeholder 2">
            <a:extLst>
              <a:ext uri="{FF2B5EF4-FFF2-40B4-BE49-F238E27FC236}">
                <a16:creationId xmlns:a16="http://schemas.microsoft.com/office/drawing/2014/main" id="{3A680E50-9EE1-664D-877C-2DD6DA8E7EC8}"/>
              </a:ext>
            </a:extLst>
          </p:cNvPr>
          <p:cNvSpPr txBox="1">
            <a:spLocks/>
          </p:cNvSpPr>
          <p:nvPr/>
        </p:nvSpPr>
        <p:spPr bwMode="auto">
          <a:xfrm>
            <a:off x="0" y="4596745"/>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vector sum:</a:t>
            </a:r>
          </a:p>
          <a:p>
            <a:pPr algn="r" eaLnBrk="1" hangingPunct="1">
              <a:buFontTx/>
              <a:buNone/>
              <a:defRPr/>
            </a:pPr>
            <a:r>
              <a:rPr lang="en-US" altLang="zh-CN" sz="2000" b="1" kern="0" dirty="0">
                <a:solidFill>
                  <a:srgbClr val="00B0F0"/>
                </a:solidFill>
              </a:rPr>
              <a:t>in-loop scalar dep;</a:t>
            </a:r>
          </a:p>
        </p:txBody>
      </p:sp>
      <p:sp>
        <p:nvSpPr>
          <p:cNvPr id="15" name="Content Placeholder 2">
            <a:extLst>
              <a:ext uri="{FF2B5EF4-FFF2-40B4-BE49-F238E27FC236}">
                <a16:creationId xmlns:a16="http://schemas.microsoft.com/office/drawing/2014/main" id="{4277C4E3-8F76-8244-A990-54A24E22605E}"/>
              </a:ext>
            </a:extLst>
          </p:cNvPr>
          <p:cNvSpPr txBox="1">
            <a:spLocks/>
          </p:cNvSpPr>
          <p:nvPr/>
        </p:nvSpPr>
        <p:spPr bwMode="auto">
          <a:xfrm>
            <a:off x="0" y="5257800"/>
            <a:ext cx="9144000" cy="12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00B0F0"/>
                </a:solidFill>
              </a:rPr>
              <a:t>parallel reduction:</a:t>
            </a:r>
          </a:p>
          <a:p>
            <a:pPr algn="r" eaLnBrk="1" hangingPunct="1">
              <a:buFontTx/>
              <a:buNone/>
              <a:defRPr/>
            </a:pPr>
            <a:r>
              <a:rPr lang="en-US" altLang="zh-CN" sz="2000" b="1" kern="0" dirty="0">
                <a:solidFill>
                  <a:srgbClr val="00B0F0"/>
                </a:solidFill>
              </a:rPr>
              <a:t>10 processors with further scalar expansion;</a:t>
            </a:r>
          </a:p>
          <a:p>
            <a:pPr algn="r" eaLnBrk="1" hangingPunct="1">
              <a:buFontTx/>
              <a:buNone/>
              <a:defRPr/>
            </a:pPr>
            <a:r>
              <a:rPr lang="en-US" altLang="zh-CN" sz="2000" b="1" kern="0" dirty="0" err="1">
                <a:solidFill>
                  <a:srgbClr val="00B0F0"/>
                </a:solidFill>
              </a:rPr>
              <a:t>finalsum</a:t>
            </a:r>
            <a:r>
              <a:rPr lang="en-US" altLang="zh-CN" sz="2000" b="1" kern="0" dirty="0">
                <a:solidFill>
                  <a:srgbClr val="00B0F0"/>
                </a:solidFill>
              </a:rPr>
              <a:t> </a:t>
            </a:r>
            <a:r>
              <a:rPr lang="en-US" altLang="zh-CN" sz="2000" b="1" kern="0" dirty="0">
                <a:solidFill>
                  <a:srgbClr val="00B0F0"/>
                </a:solidFill>
                <a:sym typeface="Wingdings" pitchFamily="2" charset="2"/>
              </a:rPr>
              <a:t> </a:t>
            </a:r>
            <a:r>
              <a:rPr lang="en-US" altLang="zh-CN" sz="2000" b="1" kern="0" dirty="0" err="1">
                <a:solidFill>
                  <a:srgbClr val="00B0F0"/>
                </a:solidFill>
                <a:sym typeface="Wingdings" pitchFamily="2" charset="2"/>
              </a:rPr>
              <a:t>finalsum</a:t>
            </a:r>
            <a:r>
              <a:rPr lang="en-US" altLang="zh-CN" sz="2000" b="1" kern="0" dirty="0">
                <a:solidFill>
                  <a:srgbClr val="00B0F0"/>
                </a:solidFill>
                <a:sym typeface="Wingdings" pitchFamily="2" charset="2"/>
              </a:rPr>
              <a:t>[p]</a:t>
            </a:r>
            <a:endParaRPr lang="en-US" altLang="zh-CN" sz="2000" b="1" kern="0" dirty="0">
              <a:solidFill>
                <a:srgbClr val="00B0F0"/>
              </a:solidFill>
            </a:endParaRPr>
          </a:p>
        </p:txBody>
      </p:sp>
      <p:sp>
        <p:nvSpPr>
          <p:cNvPr id="16" name="Content Placeholder 2">
            <a:extLst>
              <a:ext uri="{FF2B5EF4-FFF2-40B4-BE49-F238E27FC236}">
                <a16:creationId xmlns:a16="http://schemas.microsoft.com/office/drawing/2014/main" id="{5CE83D34-2221-C541-9DD1-9F983332CF87}"/>
              </a:ext>
            </a:extLst>
          </p:cNvPr>
          <p:cNvSpPr txBox="1">
            <a:spLocks/>
          </p:cNvSpPr>
          <p:nvPr/>
        </p:nvSpPr>
        <p:spPr bwMode="auto">
          <a:xfrm>
            <a:off x="12000" y="6477000"/>
            <a:ext cx="9132000" cy="354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scalar loop to sum 10 </a:t>
            </a:r>
            <a:r>
              <a:rPr lang="en-US" altLang="zh-CN" sz="2000" b="1" kern="0" dirty="0" err="1">
                <a:solidFill>
                  <a:srgbClr val="92D050"/>
                </a:solidFill>
              </a:rPr>
              <a:t>finalsum</a:t>
            </a:r>
            <a:r>
              <a:rPr lang="en-US" altLang="zh-CN" sz="2000" b="1" kern="0" dirty="0">
                <a:solidFill>
                  <a:srgbClr val="92D050"/>
                </a:solidFill>
              </a:rPr>
              <a:t>[p];</a:t>
            </a:r>
          </a:p>
        </p:txBody>
      </p:sp>
    </p:spTree>
    <p:extLst>
      <p:ext uri="{BB962C8B-B14F-4D97-AF65-F5344CB8AC3E}">
        <p14:creationId xmlns:p14="http://schemas.microsoft.com/office/powerpoint/2010/main" val="679448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examples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chemeClr val="bg1"/>
                </a:solidFill>
              </a:rPr>
              <a:t>Embedded</a:t>
            </a:r>
            <a:r>
              <a:rPr lang="en-US" altLang="zh-CN" b="1" kern="0" dirty="0">
                <a:solidFill>
                  <a:srgbClr val="00B0F0"/>
                </a:solidFill>
              </a:rPr>
              <a:t> GPU vs </a:t>
            </a:r>
            <a:r>
              <a:rPr lang="en-US" altLang="zh-CN" b="1" kern="0" dirty="0">
                <a:solidFill>
                  <a:schemeClr val="bg1"/>
                </a:solidFill>
              </a:rPr>
              <a:t>Server</a:t>
            </a:r>
            <a:r>
              <a:rPr lang="en-US" altLang="zh-CN" b="1" kern="0" dirty="0">
                <a:solidFill>
                  <a:srgbClr val="00B0F0"/>
                </a:solidFill>
              </a:rPr>
              <a:t> GPU</a:t>
            </a:r>
          </a:p>
        </p:txBody>
      </p:sp>
      <p:sp>
        <p:nvSpPr>
          <p:cNvPr id="4" name="Content Placeholder 2">
            <a:extLst>
              <a:ext uri="{FF2B5EF4-FFF2-40B4-BE49-F238E27FC236}">
                <a16:creationId xmlns:a16="http://schemas.microsoft.com/office/drawing/2014/main" id="{07CFFCEA-DAFB-744F-A584-32470BB4E9CD}"/>
              </a:ext>
            </a:extLst>
          </p:cNvPr>
          <p:cNvSpPr txBox="1">
            <a:spLocks/>
          </p:cNvSpPr>
          <p:nvPr/>
        </p:nvSpPr>
        <p:spPr bwMode="auto">
          <a:xfrm>
            <a:off x="0" y="2514600"/>
            <a:ext cx="3218688"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solidFill>
                <a:srgbClr val="00B0F0"/>
              </a:solidFill>
            </a:endParaRPr>
          </a:p>
          <a:p>
            <a:pPr eaLnBrk="1" hangingPunct="1">
              <a:buFontTx/>
              <a:buNone/>
              <a:defRPr/>
            </a:pPr>
            <a:r>
              <a:rPr lang="en-US" altLang="zh-CN" b="1" kern="0" dirty="0">
                <a:solidFill>
                  <a:srgbClr val="00B0F0"/>
                </a:solidFill>
              </a:rPr>
              <a:t>Embedded</a:t>
            </a:r>
          </a:p>
        </p:txBody>
      </p:sp>
      <p:sp>
        <p:nvSpPr>
          <p:cNvPr id="5" name="Content Placeholder 2">
            <a:extLst>
              <a:ext uri="{FF2B5EF4-FFF2-40B4-BE49-F238E27FC236}">
                <a16:creationId xmlns:a16="http://schemas.microsoft.com/office/drawing/2014/main" id="{D380D0A1-A0EC-1642-964B-E023B98CA38C}"/>
              </a:ext>
            </a:extLst>
          </p:cNvPr>
          <p:cNvSpPr txBox="1">
            <a:spLocks/>
          </p:cNvSpPr>
          <p:nvPr/>
        </p:nvSpPr>
        <p:spPr bwMode="auto">
          <a:xfrm>
            <a:off x="4267200" y="2514600"/>
            <a:ext cx="3218688"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Server</a:t>
            </a:r>
          </a:p>
        </p:txBody>
      </p:sp>
    </p:spTree>
    <p:extLst>
      <p:ext uri="{BB962C8B-B14F-4D97-AF65-F5344CB8AC3E}">
        <p14:creationId xmlns:p14="http://schemas.microsoft.com/office/powerpoint/2010/main" val="2709615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F6445C-16B2-3D46-890C-ADFBDE896FA2}"/>
              </a:ext>
            </a:extLst>
          </p:cNvPr>
          <p:cNvPicPr>
            <a:picLocks noChangeAspect="1"/>
          </p:cNvPicPr>
          <p:nvPr/>
        </p:nvPicPr>
        <p:blipFill>
          <a:blip r:embed="rId2"/>
          <a:stretch>
            <a:fillRect/>
          </a:stretch>
        </p:blipFill>
        <p:spPr>
          <a:xfrm>
            <a:off x="0" y="0"/>
            <a:ext cx="9143999" cy="6858000"/>
          </a:xfrm>
          <a:prstGeom prst="rect">
            <a:avLst/>
          </a:prstGeom>
        </p:spPr>
      </p:pic>
      <p:sp>
        <p:nvSpPr>
          <p:cNvPr id="5" name="Content Placeholder 2">
            <a:extLst>
              <a:ext uri="{FF2B5EF4-FFF2-40B4-BE49-F238E27FC236}">
                <a16:creationId xmlns:a16="http://schemas.microsoft.com/office/drawing/2014/main" id="{3DEEFBFC-80C4-C84F-AFE5-AFE30C9ECC09}"/>
              </a:ext>
            </a:extLst>
          </p:cNvPr>
          <p:cNvSpPr txBox="1">
            <a:spLocks/>
          </p:cNvSpPr>
          <p:nvPr/>
        </p:nvSpPr>
        <p:spPr bwMode="auto">
          <a:xfrm>
            <a:off x="1600200" y="-396000"/>
            <a:ext cx="3218688"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solidFill>
                <a:srgbClr val="00B0F0"/>
              </a:solidFill>
            </a:endParaRPr>
          </a:p>
          <a:p>
            <a:pPr eaLnBrk="1" hangingPunct="1">
              <a:buFontTx/>
              <a:buNone/>
              <a:defRPr/>
            </a:pPr>
            <a:r>
              <a:rPr lang="en-US" altLang="zh-CN" sz="2400" b="1" kern="0" dirty="0">
                <a:solidFill>
                  <a:srgbClr val="00B0F0"/>
                </a:solidFill>
              </a:rPr>
              <a:t>Embedded</a:t>
            </a:r>
          </a:p>
        </p:txBody>
      </p:sp>
      <p:sp>
        <p:nvSpPr>
          <p:cNvPr id="6" name="Content Placeholder 2">
            <a:extLst>
              <a:ext uri="{FF2B5EF4-FFF2-40B4-BE49-F238E27FC236}">
                <a16:creationId xmlns:a16="http://schemas.microsoft.com/office/drawing/2014/main" id="{728928D4-90C5-7741-9CAA-D754A978F202}"/>
              </a:ext>
            </a:extLst>
          </p:cNvPr>
          <p:cNvSpPr txBox="1">
            <a:spLocks/>
          </p:cNvSpPr>
          <p:nvPr/>
        </p:nvSpPr>
        <p:spPr bwMode="auto">
          <a:xfrm>
            <a:off x="5334000" y="-396000"/>
            <a:ext cx="3218688"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Server</a:t>
            </a:r>
          </a:p>
        </p:txBody>
      </p:sp>
    </p:spTree>
    <p:extLst>
      <p:ext uri="{BB962C8B-B14F-4D97-AF65-F5344CB8AC3E}">
        <p14:creationId xmlns:p14="http://schemas.microsoft.com/office/powerpoint/2010/main" val="3632390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examples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chemeClr val="bg1"/>
                </a:solidFill>
              </a:rPr>
              <a:t>CPU</a:t>
            </a:r>
            <a:r>
              <a:rPr lang="en-US" altLang="zh-CN" b="1" kern="0" dirty="0">
                <a:solidFill>
                  <a:srgbClr val="00B0F0"/>
                </a:solidFill>
              </a:rPr>
              <a:t> vs </a:t>
            </a:r>
            <a:r>
              <a:rPr lang="en-US" altLang="zh-CN" b="1" kern="0" dirty="0">
                <a:solidFill>
                  <a:schemeClr val="bg1"/>
                </a:solidFill>
              </a:rPr>
              <a:t>GPU</a:t>
            </a:r>
          </a:p>
        </p:txBody>
      </p:sp>
      <p:sp>
        <p:nvSpPr>
          <p:cNvPr id="4" name="Content Placeholder 2">
            <a:extLst>
              <a:ext uri="{FF2B5EF4-FFF2-40B4-BE49-F238E27FC236}">
                <a16:creationId xmlns:a16="http://schemas.microsoft.com/office/drawing/2014/main" id="{07CFFCEA-DAFB-744F-A584-32470BB4E9CD}"/>
              </a:ext>
            </a:extLst>
          </p:cNvPr>
          <p:cNvSpPr txBox="1">
            <a:spLocks/>
          </p:cNvSpPr>
          <p:nvPr/>
        </p:nvSpPr>
        <p:spPr bwMode="auto">
          <a:xfrm>
            <a:off x="0" y="25128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CPU</a:t>
            </a:r>
          </a:p>
        </p:txBody>
      </p:sp>
      <p:sp>
        <p:nvSpPr>
          <p:cNvPr id="5" name="Content Placeholder 2">
            <a:extLst>
              <a:ext uri="{FF2B5EF4-FFF2-40B4-BE49-F238E27FC236}">
                <a16:creationId xmlns:a16="http://schemas.microsoft.com/office/drawing/2014/main" id="{D380D0A1-A0EC-1642-964B-E023B98CA38C}"/>
              </a:ext>
            </a:extLst>
          </p:cNvPr>
          <p:cNvSpPr txBox="1">
            <a:spLocks/>
          </p:cNvSpPr>
          <p:nvPr/>
        </p:nvSpPr>
        <p:spPr bwMode="auto">
          <a:xfrm>
            <a:off x="1702800" y="25128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GPU</a:t>
            </a:r>
          </a:p>
        </p:txBody>
      </p:sp>
    </p:spTree>
    <p:extLst>
      <p:ext uri="{BB962C8B-B14F-4D97-AF65-F5344CB8AC3E}">
        <p14:creationId xmlns:p14="http://schemas.microsoft.com/office/powerpoint/2010/main" val="3476877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A779D60-D899-0E47-A6B9-32FCDE200A31}"/>
              </a:ext>
            </a:extLst>
          </p:cNvPr>
          <p:cNvSpPr txBox="1">
            <a:spLocks/>
          </p:cNvSpPr>
          <p:nvPr/>
        </p:nvSpPr>
        <p:spPr bwMode="auto">
          <a:xfrm>
            <a:off x="2667000" y="-3240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4400" kern="0" dirty="0"/>
          </a:p>
          <a:p>
            <a:pPr eaLnBrk="1" hangingPunct="1">
              <a:buFontTx/>
              <a:buNone/>
              <a:defRPr/>
            </a:pPr>
            <a:r>
              <a:rPr lang="en-US" altLang="zh-CN" sz="4400" b="1" kern="0" dirty="0"/>
              <a:t>CPU vs GPU</a:t>
            </a:r>
          </a:p>
        </p:txBody>
      </p:sp>
      <p:pic>
        <p:nvPicPr>
          <p:cNvPr id="4" name="Picture 3">
            <a:extLst>
              <a:ext uri="{FF2B5EF4-FFF2-40B4-BE49-F238E27FC236}">
                <a16:creationId xmlns:a16="http://schemas.microsoft.com/office/drawing/2014/main" id="{7DA5DCBB-EF0B-0145-9F6A-74FCC7CAF17E}"/>
              </a:ext>
            </a:extLst>
          </p:cNvPr>
          <p:cNvPicPr>
            <a:picLocks noChangeAspect="1"/>
          </p:cNvPicPr>
          <p:nvPr/>
        </p:nvPicPr>
        <p:blipFill>
          <a:blip r:embed="rId3"/>
          <a:stretch>
            <a:fillRect/>
          </a:stretch>
        </p:blipFill>
        <p:spPr>
          <a:xfrm>
            <a:off x="0" y="1564455"/>
            <a:ext cx="9144000" cy="4912545"/>
          </a:xfrm>
          <a:prstGeom prst="rect">
            <a:avLst/>
          </a:prstGeom>
        </p:spPr>
      </p:pic>
      <p:sp>
        <p:nvSpPr>
          <p:cNvPr id="5" name="Content Placeholder 2">
            <a:extLst>
              <a:ext uri="{FF2B5EF4-FFF2-40B4-BE49-F238E27FC236}">
                <a16:creationId xmlns:a16="http://schemas.microsoft.com/office/drawing/2014/main" id="{F6E98ABE-84B4-7F44-A66C-B75A2E56C6AB}"/>
              </a:ext>
            </a:extLst>
          </p:cNvPr>
          <p:cNvSpPr txBox="1">
            <a:spLocks/>
          </p:cNvSpPr>
          <p:nvPr/>
        </p:nvSpPr>
        <p:spPr bwMode="auto">
          <a:xfrm>
            <a:off x="3953256" y="1124712"/>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CPU</a:t>
            </a:r>
          </a:p>
        </p:txBody>
      </p:sp>
      <p:sp>
        <p:nvSpPr>
          <p:cNvPr id="6" name="Content Placeholder 2">
            <a:extLst>
              <a:ext uri="{FF2B5EF4-FFF2-40B4-BE49-F238E27FC236}">
                <a16:creationId xmlns:a16="http://schemas.microsoft.com/office/drawing/2014/main" id="{11F71CBB-BF4F-7D44-9A48-5024D879BC2D}"/>
              </a:ext>
            </a:extLst>
          </p:cNvPr>
          <p:cNvSpPr txBox="1">
            <a:spLocks/>
          </p:cNvSpPr>
          <p:nvPr/>
        </p:nvSpPr>
        <p:spPr bwMode="auto">
          <a:xfrm>
            <a:off x="5724000" y="1124712"/>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GPU</a:t>
            </a:r>
          </a:p>
        </p:txBody>
      </p:sp>
      <p:sp>
        <p:nvSpPr>
          <p:cNvPr id="9" name="Content Placeholder 2">
            <a:extLst>
              <a:ext uri="{FF2B5EF4-FFF2-40B4-BE49-F238E27FC236}">
                <a16:creationId xmlns:a16="http://schemas.microsoft.com/office/drawing/2014/main" id="{E251CBE8-8D56-C149-8993-609FEFFFA06B}"/>
              </a:ext>
            </a:extLst>
          </p:cNvPr>
          <p:cNvSpPr txBox="1">
            <a:spLocks/>
          </p:cNvSpPr>
          <p:nvPr/>
        </p:nvSpPr>
        <p:spPr bwMode="auto">
          <a:xfrm>
            <a:off x="3953256" y="11232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CPU</a:t>
            </a:r>
          </a:p>
        </p:txBody>
      </p:sp>
      <p:sp>
        <p:nvSpPr>
          <p:cNvPr id="10" name="Content Placeholder 2">
            <a:extLst>
              <a:ext uri="{FF2B5EF4-FFF2-40B4-BE49-F238E27FC236}">
                <a16:creationId xmlns:a16="http://schemas.microsoft.com/office/drawing/2014/main" id="{64E72537-FA35-9146-A21A-48530933F4BB}"/>
              </a:ext>
            </a:extLst>
          </p:cNvPr>
          <p:cNvSpPr txBox="1">
            <a:spLocks/>
          </p:cNvSpPr>
          <p:nvPr/>
        </p:nvSpPr>
        <p:spPr bwMode="auto">
          <a:xfrm>
            <a:off x="5724000" y="11232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GPU</a:t>
            </a:r>
          </a:p>
        </p:txBody>
      </p:sp>
    </p:spTree>
    <p:extLst>
      <p:ext uri="{BB962C8B-B14F-4D97-AF65-F5344CB8AC3E}">
        <p14:creationId xmlns:p14="http://schemas.microsoft.com/office/powerpoint/2010/main" val="250622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88B123-5EC8-0E42-A367-5000FE399941}"/>
              </a:ext>
            </a:extLst>
          </p:cNvPr>
          <p:cNvPicPr>
            <a:picLocks noChangeAspect="1"/>
          </p:cNvPicPr>
          <p:nvPr/>
        </p:nvPicPr>
        <p:blipFill>
          <a:blip r:embed="rId3"/>
          <a:stretch>
            <a:fillRect/>
          </a:stretch>
        </p:blipFill>
        <p:spPr>
          <a:xfrm>
            <a:off x="-57912" y="0"/>
            <a:ext cx="6943060" cy="6858000"/>
          </a:xfrm>
          <a:prstGeom prst="rect">
            <a:avLst/>
          </a:prstGeom>
        </p:spPr>
      </p:pic>
      <p:sp>
        <p:nvSpPr>
          <p:cNvPr id="5" name="Content Placeholder 2">
            <a:extLst>
              <a:ext uri="{FF2B5EF4-FFF2-40B4-BE49-F238E27FC236}">
                <a16:creationId xmlns:a16="http://schemas.microsoft.com/office/drawing/2014/main" id="{F6E98ABE-84B4-7F44-A66C-B75A2E56C6AB}"/>
              </a:ext>
            </a:extLst>
          </p:cNvPr>
          <p:cNvSpPr txBox="1">
            <a:spLocks/>
          </p:cNvSpPr>
          <p:nvPr/>
        </p:nvSpPr>
        <p:spPr bwMode="auto">
          <a:xfrm>
            <a:off x="511200" y="-5256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CPU</a:t>
            </a:r>
          </a:p>
        </p:txBody>
      </p:sp>
      <p:sp>
        <p:nvSpPr>
          <p:cNvPr id="6" name="Content Placeholder 2">
            <a:extLst>
              <a:ext uri="{FF2B5EF4-FFF2-40B4-BE49-F238E27FC236}">
                <a16:creationId xmlns:a16="http://schemas.microsoft.com/office/drawing/2014/main" id="{11F71CBB-BF4F-7D44-9A48-5024D879BC2D}"/>
              </a:ext>
            </a:extLst>
          </p:cNvPr>
          <p:cNvSpPr txBox="1">
            <a:spLocks/>
          </p:cNvSpPr>
          <p:nvPr/>
        </p:nvSpPr>
        <p:spPr bwMode="auto">
          <a:xfrm>
            <a:off x="4053600" y="-5256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GPU</a:t>
            </a:r>
          </a:p>
        </p:txBody>
      </p:sp>
      <p:sp>
        <p:nvSpPr>
          <p:cNvPr id="8" name="Content Placeholder 2">
            <a:extLst>
              <a:ext uri="{FF2B5EF4-FFF2-40B4-BE49-F238E27FC236}">
                <a16:creationId xmlns:a16="http://schemas.microsoft.com/office/drawing/2014/main" id="{21A74672-A990-7E42-B167-18405ED914DC}"/>
              </a:ext>
            </a:extLst>
          </p:cNvPr>
          <p:cNvSpPr txBox="1">
            <a:spLocks/>
          </p:cNvSpPr>
          <p:nvPr/>
        </p:nvSpPr>
        <p:spPr bwMode="auto">
          <a:xfrm>
            <a:off x="6885148" y="-338400"/>
            <a:ext cx="2258852" cy="373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endParaRPr lang="en-US" altLang="zh-CN" sz="4400" kern="0" dirty="0"/>
          </a:p>
          <a:p>
            <a:pPr algn="r" eaLnBrk="1" hangingPunct="1">
              <a:buFontTx/>
              <a:buNone/>
              <a:defRPr/>
            </a:pPr>
            <a:r>
              <a:rPr lang="en-US" altLang="zh-CN" sz="4400" b="1" kern="0" dirty="0"/>
              <a:t>CPU vs GPU</a:t>
            </a:r>
          </a:p>
        </p:txBody>
      </p:sp>
      <p:sp>
        <p:nvSpPr>
          <p:cNvPr id="9" name="Content Placeholder 2">
            <a:extLst>
              <a:ext uri="{FF2B5EF4-FFF2-40B4-BE49-F238E27FC236}">
                <a16:creationId xmlns:a16="http://schemas.microsoft.com/office/drawing/2014/main" id="{6126701D-11B4-2B47-8178-2427EAD3768F}"/>
              </a:ext>
            </a:extLst>
          </p:cNvPr>
          <p:cNvSpPr txBox="1">
            <a:spLocks/>
          </p:cNvSpPr>
          <p:nvPr/>
        </p:nvSpPr>
        <p:spPr bwMode="auto">
          <a:xfrm>
            <a:off x="511200" y="3029712"/>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CPU</a:t>
            </a:r>
          </a:p>
        </p:txBody>
      </p:sp>
      <p:sp>
        <p:nvSpPr>
          <p:cNvPr id="10" name="Content Placeholder 2">
            <a:extLst>
              <a:ext uri="{FF2B5EF4-FFF2-40B4-BE49-F238E27FC236}">
                <a16:creationId xmlns:a16="http://schemas.microsoft.com/office/drawing/2014/main" id="{B8FF93AC-4070-CF4A-A680-9579C15B48F5}"/>
              </a:ext>
            </a:extLst>
          </p:cNvPr>
          <p:cNvSpPr txBox="1">
            <a:spLocks/>
          </p:cNvSpPr>
          <p:nvPr/>
        </p:nvSpPr>
        <p:spPr bwMode="auto">
          <a:xfrm>
            <a:off x="4053600" y="3029712"/>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GPU</a:t>
            </a:r>
          </a:p>
        </p:txBody>
      </p:sp>
    </p:spTree>
    <p:extLst>
      <p:ext uri="{BB962C8B-B14F-4D97-AF65-F5344CB8AC3E}">
        <p14:creationId xmlns:p14="http://schemas.microsoft.com/office/powerpoint/2010/main" val="2419800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C8BC11-85DA-1345-B8B6-E64768C9DDFD}"/>
              </a:ext>
            </a:extLst>
          </p:cNvPr>
          <p:cNvPicPr>
            <a:picLocks noChangeAspect="1"/>
          </p:cNvPicPr>
          <p:nvPr/>
        </p:nvPicPr>
        <p:blipFill>
          <a:blip r:embed="rId3"/>
          <a:stretch>
            <a:fillRect/>
          </a:stretch>
        </p:blipFill>
        <p:spPr>
          <a:xfrm>
            <a:off x="0" y="0"/>
            <a:ext cx="7851531" cy="6858000"/>
          </a:xfrm>
          <a:prstGeom prst="rect">
            <a:avLst/>
          </a:prstGeom>
        </p:spPr>
      </p:pic>
      <p:sp>
        <p:nvSpPr>
          <p:cNvPr id="5" name="Content Placeholder 2">
            <a:extLst>
              <a:ext uri="{FF2B5EF4-FFF2-40B4-BE49-F238E27FC236}">
                <a16:creationId xmlns:a16="http://schemas.microsoft.com/office/drawing/2014/main" id="{4A483C5C-04E7-0047-A614-3D8BBAA330C0}"/>
              </a:ext>
            </a:extLst>
          </p:cNvPr>
          <p:cNvSpPr txBox="1">
            <a:spLocks/>
          </p:cNvSpPr>
          <p:nvPr/>
        </p:nvSpPr>
        <p:spPr bwMode="auto">
          <a:xfrm>
            <a:off x="5029200" y="-338400"/>
            <a:ext cx="4114800" cy="373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endParaRPr lang="en-US" altLang="zh-CN" sz="4400" kern="0" dirty="0"/>
          </a:p>
          <a:p>
            <a:pPr algn="r" eaLnBrk="1" hangingPunct="1">
              <a:buFontTx/>
              <a:buNone/>
              <a:defRPr/>
            </a:pPr>
            <a:r>
              <a:rPr lang="en-US" altLang="zh-CN" sz="4400" b="1" kern="0" dirty="0"/>
              <a:t>Benchmarks</a:t>
            </a:r>
          </a:p>
        </p:txBody>
      </p:sp>
    </p:spTree>
    <p:extLst>
      <p:ext uri="{BB962C8B-B14F-4D97-AF65-F5344CB8AC3E}">
        <p14:creationId xmlns:p14="http://schemas.microsoft.com/office/powerpoint/2010/main" val="100013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E055DF-20BD-EB45-AE7F-2498B6726DFE}"/>
              </a:ext>
            </a:extLst>
          </p:cNvPr>
          <p:cNvPicPr>
            <a:picLocks noChangeAspect="1"/>
          </p:cNvPicPr>
          <p:nvPr/>
        </p:nvPicPr>
        <p:blipFill>
          <a:blip r:embed="rId3"/>
          <a:stretch>
            <a:fillRect/>
          </a:stretch>
        </p:blipFill>
        <p:spPr>
          <a:xfrm>
            <a:off x="0" y="1066800"/>
            <a:ext cx="9144000" cy="5794248"/>
          </a:xfrm>
          <a:prstGeom prst="rect">
            <a:avLst/>
          </a:prstGeom>
        </p:spPr>
      </p:pic>
      <p:sp>
        <p:nvSpPr>
          <p:cNvPr id="2" name="Title 1">
            <a:extLst>
              <a:ext uri="{FF2B5EF4-FFF2-40B4-BE49-F238E27FC236}">
                <a16:creationId xmlns:a16="http://schemas.microsoft.com/office/drawing/2014/main" id="{7FC22870-3548-EE44-962E-B3B771341433}"/>
              </a:ext>
            </a:extLst>
          </p:cNvPr>
          <p:cNvSpPr>
            <a:spLocks noGrp="1"/>
          </p:cNvSpPr>
          <p:nvPr>
            <p:ph type="title"/>
          </p:nvPr>
        </p:nvSpPr>
        <p:spPr/>
        <p:txBody>
          <a:bodyPr/>
          <a:lstStyle/>
          <a:p>
            <a:r>
              <a:rPr lang="en-US" dirty="0"/>
              <a:t>P</a:t>
            </a:r>
            <a:r>
              <a:rPr lang="en-CN" dirty="0"/>
              <a:t>erformance</a:t>
            </a:r>
          </a:p>
        </p:txBody>
      </p:sp>
    </p:spTree>
    <p:extLst>
      <p:ext uri="{BB962C8B-B14F-4D97-AF65-F5344CB8AC3E}">
        <p14:creationId xmlns:p14="http://schemas.microsoft.com/office/powerpoint/2010/main" val="952388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372600" cy="1908175"/>
          </a:xfrm>
        </p:spPr>
        <p:txBody>
          <a:bodyPr/>
          <a:lstStyle/>
          <a:p>
            <a:pPr algn="l" eaLnBrk="1" hangingPunct="1"/>
            <a:r>
              <a:rPr lang="en-US" altLang="zh-CN" dirty="0"/>
              <a:t>examples </a:t>
            </a:r>
            <a:br>
              <a:rPr lang="en-US" altLang="zh-CN" dirty="0"/>
            </a:br>
            <a:endParaRPr lang="en-US" altLang="zh-CN" dirty="0"/>
          </a:p>
        </p:txBody>
      </p:sp>
      <p:sp>
        <p:nvSpPr>
          <p:cNvPr id="3" name="Content Placeholder 2">
            <a:extLst>
              <a:ext uri="{FF2B5EF4-FFF2-40B4-BE49-F238E27FC236}">
                <a16:creationId xmlns:a16="http://schemas.microsoft.com/office/drawing/2014/main" id="{D6027228-7DDA-AF48-8685-F634E8470AF3}"/>
              </a:ext>
            </a:extLst>
          </p:cNvPr>
          <p:cNvSpPr txBox="1">
            <a:spLocks/>
          </p:cNvSpPr>
          <p:nvPr/>
        </p:nvSpPr>
        <p:spPr bwMode="auto">
          <a:xfrm>
            <a:off x="0" y="25128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chemeClr val="bg1"/>
                </a:solidFill>
              </a:rPr>
              <a:t>CPU</a:t>
            </a:r>
            <a:r>
              <a:rPr lang="en-US" altLang="zh-CN" b="1" kern="0" dirty="0">
                <a:solidFill>
                  <a:srgbClr val="00B0F0"/>
                </a:solidFill>
              </a:rPr>
              <a:t> vs </a:t>
            </a:r>
            <a:r>
              <a:rPr lang="en-US" altLang="zh-CN" b="1" kern="0" dirty="0">
                <a:solidFill>
                  <a:schemeClr val="bg1"/>
                </a:solidFill>
              </a:rPr>
              <a:t>GPU</a:t>
            </a:r>
            <a:r>
              <a:rPr lang="en-US" altLang="zh-CN" b="1" kern="0" dirty="0">
                <a:solidFill>
                  <a:srgbClr val="00B0F0"/>
                </a:solidFill>
              </a:rPr>
              <a:t>: updated</a:t>
            </a:r>
          </a:p>
        </p:txBody>
      </p:sp>
      <p:sp>
        <p:nvSpPr>
          <p:cNvPr id="4" name="Content Placeholder 2">
            <a:extLst>
              <a:ext uri="{FF2B5EF4-FFF2-40B4-BE49-F238E27FC236}">
                <a16:creationId xmlns:a16="http://schemas.microsoft.com/office/drawing/2014/main" id="{07CFFCEA-DAFB-744F-A584-32470BB4E9CD}"/>
              </a:ext>
            </a:extLst>
          </p:cNvPr>
          <p:cNvSpPr txBox="1">
            <a:spLocks/>
          </p:cNvSpPr>
          <p:nvPr/>
        </p:nvSpPr>
        <p:spPr bwMode="auto">
          <a:xfrm>
            <a:off x="0" y="25128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CPU</a:t>
            </a:r>
          </a:p>
        </p:txBody>
      </p:sp>
      <p:sp>
        <p:nvSpPr>
          <p:cNvPr id="5" name="Content Placeholder 2">
            <a:extLst>
              <a:ext uri="{FF2B5EF4-FFF2-40B4-BE49-F238E27FC236}">
                <a16:creationId xmlns:a16="http://schemas.microsoft.com/office/drawing/2014/main" id="{D380D0A1-A0EC-1642-964B-E023B98CA38C}"/>
              </a:ext>
            </a:extLst>
          </p:cNvPr>
          <p:cNvSpPr txBox="1">
            <a:spLocks/>
          </p:cNvSpPr>
          <p:nvPr/>
        </p:nvSpPr>
        <p:spPr bwMode="auto">
          <a:xfrm>
            <a:off x="1702800" y="25128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b="1" kern="0" dirty="0">
                <a:solidFill>
                  <a:srgbClr val="00B0F0"/>
                </a:solidFill>
              </a:rPr>
              <a:t>GPU</a:t>
            </a:r>
          </a:p>
        </p:txBody>
      </p:sp>
    </p:spTree>
    <p:extLst>
      <p:ext uri="{BB962C8B-B14F-4D97-AF65-F5344CB8AC3E}">
        <p14:creationId xmlns:p14="http://schemas.microsoft.com/office/powerpoint/2010/main" val="3000279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300864-AA54-AF4A-9B1C-3BC8789A9358}"/>
              </a:ext>
            </a:extLst>
          </p:cNvPr>
          <p:cNvPicPr>
            <a:picLocks noChangeAspect="1"/>
          </p:cNvPicPr>
          <p:nvPr/>
        </p:nvPicPr>
        <p:blipFill>
          <a:blip r:embed="rId3"/>
          <a:stretch>
            <a:fillRect/>
          </a:stretch>
        </p:blipFill>
        <p:spPr>
          <a:xfrm>
            <a:off x="0" y="1567248"/>
            <a:ext cx="9144000" cy="3723503"/>
          </a:xfrm>
          <a:prstGeom prst="rect">
            <a:avLst/>
          </a:prstGeom>
        </p:spPr>
      </p:pic>
      <p:sp>
        <p:nvSpPr>
          <p:cNvPr id="7" name="Content Placeholder 2">
            <a:extLst>
              <a:ext uri="{FF2B5EF4-FFF2-40B4-BE49-F238E27FC236}">
                <a16:creationId xmlns:a16="http://schemas.microsoft.com/office/drawing/2014/main" id="{6A779D60-D899-0E47-A6B9-32FCDE200A31}"/>
              </a:ext>
            </a:extLst>
          </p:cNvPr>
          <p:cNvSpPr txBox="1">
            <a:spLocks/>
          </p:cNvSpPr>
          <p:nvPr/>
        </p:nvSpPr>
        <p:spPr bwMode="auto">
          <a:xfrm>
            <a:off x="2667000" y="-324000"/>
            <a:ext cx="96012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4400" kern="0" dirty="0"/>
          </a:p>
          <a:p>
            <a:pPr eaLnBrk="1" hangingPunct="1">
              <a:buFontTx/>
              <a:buNone/>
              <a:defRPr/>
            </a:pPr>
            <a:r>
              <a:rPr lang="en-US" altLang="zh-CN" sz="4400" b="1" kern="0" dirty="0"/>
              <a:t>CPU vs GPU</a:t>
            </a:r>
          </a:p>
        </p:txBody>
      </p:sp>
      <p:sp>
        <p:nvSpPr>
          <p:cNvPr id="9" name="Content Placeholder 2">
            <a:extLst>
              <a:ext uri="{FF2B5EF4-FFF2-40B4-BE49-F238E27FC236}">
                <a16:creationId xmlns:a16="http://schemas.microsoft.com/office/drawing/2014/main" id="{E251CBE8-8D56-C149-8993-609FEFFFA06B}"/>
              </a:ext>
            </a:extLst>
          </p:cNvPr>
          <p:cNvSpPr txBox="1">
            <a:spLocks/>
          </p:cNvSpPr>
          <p:nvPr/>
        </p:nvSpPr>
        <p:spPr bwMode="auto">
          <a:xfrm>
            <a:off x="3384000" y="11232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CPU</a:t>
            </a:r>
          </a:p>
        </p:txBody>
      </p:sp>
      <p:sp>
        <p:nvSpPr>
          <p:cNvPr id="10" name="Content Placeholder 2">
            <a:extLst>
              <a:ext uri="{FF2B5EF4-FFF2-40B4-BE49-F238E27FC236}">
                <a16:creationId xmlns:a16="http://schemas.microsoft.com/office/drawing/2014/main" id="{64E72537-FA35-9146-A21A-48530933F4BB}"/>
              </a:ext>
            </a:extLst>
          </p:cNvPr>
          <p:cNvSpPr txBox="1">
            <a:spLocks/>
          </p:cNvSpPr>
          <p:nvPr/>
        </p:nvSpPr>
        <p:spPr bwMode="auto">
          <a:xfrm>
            <a:off x="5791200" y="1123200"/>
            <a:ext cx="1152144"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2400" kern="0" dirty="0"/>
          </a:p>
          <a:p>
            <a:pPr eaLnBrk="1" hangingPunct="1">
              <a:buFontTx/>
              <a:buNone/>
              <a:defRPr/>
            </a:pPr>
            <a:r>
              <a:rPr lang="en-US" altLang="zh-CN" sz="2400" b="1" kern="0" dirty="0">
                <a:solidFill>
                  <a:srgbClr val="00B0F0"/>
                </a:solidFill>
              </a:rPr>
              <a:t>GPU</a:t>
            </a:r>
          </a:p>
        </p:txBody>
      </p:sp>
    </p:spTree>
    <p:extLst>
      <p:ext uri="{BB962C8B-B14F-4D97-AF65-F5344CB8AC3E}">
        <p14:creationId xmlns:p14="http://schemas.microsoft.com/office/powerpoint/2010/main" val="4242124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4"/>
          </a:xfrm>
        </p:spPr>
        <p:txBody>
          <a:bodyPr/>
          <a:lstStyle/>
          <a:p>
            <a:pPr algn="l" eaLnBrk="1" hangingPunct="1"/>
            <a:r>
              <a:rPr lang="en-US" altLang="zh-CN" dirty="0">
                <a:solidFill>
                  <a:schemeClr val="bg1"/>
                </a:solidFill>
              </a:rPr>
              <a:t>Data</a:t>
            </a:r>
            <a:r>
              <a:rPr lang="en-US" altLang="zh-CN" dirty="0"/>
              <a:t>-Level Parallelism</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0" y="21312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rgbClr val="00B0F0"/>
                </a:solidFill>
              </a:rPr>
              <a:t>Loop</a:t>
            </a:r>
            <a:br>
              <a:rPr lang="en-US" altLang="zh-CN" kern="0" dirty="0"/>
            </a:br>
            <a:endParaRPr lang="en-US" altLang="zh-CN" kern="0" dirty="0"/>
          </a:p>
        </p:txBody>
      </p:sp>
      <p:sp>
        <p:nvSpPr>
          <p:cNvPr id="4" name="Content Placeholder 2">
            <a:extLst>
              <a:ext uri="{FF2B5EF4-FFF2-40B4-BE49-F238E27FC236}">
                <a16:creationId xmlns:a16="http://schemas.microsoft.com/office/drawing/2014/main" id="{D942097A-129D-C047-A0FB-89EB429156B7}"/>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for (</a:t>
            </a:r>
            <a:r>
              <a:rPr lang="en-US" altLang="zh-CN" kern="0" dirty="0" err="1">
                <a:solidFill>
                  <a:srgbClr val="00B0F0"/>
                </a:solidFill>
              </a:rPr>
              <a:t>i</a:t>
            </a:r>
            <a:r>
              <a:rPr lang="en-US" altLang="zh-CN" kern="0" dirty="0">
                <a:solidFill>
                  <a:srgbClr val="00B0F0"/>
                </a:solidFill>
              </a:rPr>
              <a:t>=0, </a:t>
            </a:r>
            <a:r>
              <a:rPr lang="en-US" altLang="zh-CN" kern="0" dirty="0" err="1">
                <a:solidFill>
                  <a:srgbClr val="00B0F0"/>
                </a:solidFill>
              </a:rPr>
              <a:t>i</a:t>
            </a:r>
            <a:r>
              <a:rPr lang="en-US" altLang="zh-CN" kern="0" dirty="0">
                <a:solidFill>
                  <a:srgbClr val="00B0F0"/>
                </a:solidFill>
              </a:rPr>
              <a:t>&lt;100, </a:t>
            </a:r>
            <a:r>
              <a:rPr lang="en-US" altLang="zh-CN" kern="0" dirty="0" err="1">
                <a:solidFill>
                  <a:srgbClr val="00B0F0"/>
                </a:solidFill>
              </a:rPr>
              <a:t>i</a:t>
            </a:r>
            <a:r>
              <a:rPr lang="en-US" altLang="zh-CN" kern="0" dirty="0">
                <a:solidFill>
                  <a:srgbClr val="00B0F0"/>
                </a:solidFill>
              </a:rPr>
              <a:t>=i+1)</a:t>
            </a:r>
          </a:p>
          <a:p>
            <a:pPr eaLnBrk="1" hangingPunct="1">
              <a:buFontTx/>
              <a:buNone/>
              <a:defRPr/>
            </a:pPr>
            <a:r>
              <a:rPr lang="en-US" altLang="zh-CN" kern="0" dirty="0">
                <a:solidFill>
                  <a:srgbClr val="00B0F0"/>
                </a:solidFill>
              </a:rPr>
              <a:t>	   X[</a:t>
            </a:r>
            <a:r>
              <a:rPr lang="en-US" altLang="zh-CN" kern="0" dirty="0" err="1">
                <a:solidFill>
                  <a:srgbClr val="00B0F0"/>
                </a:solidFill>
              </a:rPr>
              <a:t>i</a:t>
            </a:r>
            <a:r>
              <a:rPr lang="en-US" altLang="zh-CN" kern="0" dirty="0">
                <a:solidFill>
                  <a:srgbClr val="00B0F0"/>
                </a:solidFill>
              </a:rPr>
              <a:t>] = Y[</a:t>
            </a:r>
            <a:r>
              <a:rPr lang="en-US" altLang="zh-CN" kern="0" dirty="0" err="1">
                <a:solidFill>
                  <a:srgbClr val="00B0F0"/>
                </a:solidFill>
              </a:rPr>
              <a:t>i</a:t>
            </a:r>
            <a:r>
              <a:rPr lang="en-US" altLang="zh-CN" kern="0" dirty="0">
                <a:solidFill>
                  <a:srgbClr val="00B0F0"/>
                </a:solidFill>
              </a:rPr>
              <a:t>] + Z[</a:t>
            </a:r>
            <a:r>
              <a:rPr lang="en-US" altLang="zh-CN" kern="0" dirty="0" err="1">
                <a:solidFill>
                  <a:srgbClr val="00B0F0"/>
                </a:solidFill>
              </a:rPr>
              <a:t>i</a:t>
            </a:r>
            <a:r>
              <a:rPr lang="en-US" altLang="zh-CN" kern="0" dirty="0">
                <a:solidFill>
                  <a:srgbClr val="00B0F0"/>
                </a:solidFill>
              </a:rPr>
              <a:t>];</a:t>
            </a:r>
          </a:p>
          <a:p>
            <a:pPr eaLnBrk="1" hangingPunct="1">
              <a:buFontTx/>
              <a:buNone/>
              <a:defRPr/>
            </a:pPr>
            <a:r>
              <a:rPr lang="en-US" altLang="zh-CN" kern="0" dirty="0">
                <a:solidFill>
                  <a:srgbClr val="00B0F0"/>
                </a:solidFill>
              </a:rPr>
              <a:t>no dependence at all;</a:t>
            </a:r>
          </a:p>
          <a:p>
            <a:pPr eaLnBrk="1" hangingPunct="1">
              <a:buFontTx/>
              <a:buNone/>
              <a:defRPr/>
            </a:pPr>
            <a:r>
              <a:rPr lang="en-US" altLang="zh-CN" kern="0" dirty="0">
                <a:solidFill>
                  <a:srgbClr val="00B0F0"/>
                </a:solidFill>
              </a:rPr>
              <a:t>loop iterations can be fully parallelized;  </a:t>
            </a:r>
          </a:p>
        </p:txBody>
      </p:sp>
    </p:spTree>
    <p:extLst>
      <p:ext uri="{BB962C8B-B14F-4D97-AF65-F5344CB8AC3E}">
        <p14:creationId xmlns:p14="http://schemas.microsoft.com/office/powerpoint/2010/main" val="64081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8A0215-2F56-8F47-A6E5-6CE73A66C623}"/>
              </a:ext>
            </a:extLst>
          </p:cNvPr>
          <p:cNvPicPr>
            <a:picLocks noChangeAspect="1"/>
          </p:cNvPicPr>
          <p:nvPr/>
        </p:nvPicPr>
        <p:blipFill>
          <a:blip r:embed="rId3"/>
          <a:stretch>
            <a:fillRect/>
          </a:stretch>
        </p:blipFill>
        <p:spPr>
          <a:xfrm>
            <a:off x="0" y="890596"/>
            <a:ext cx="9144000" cy="5967404"/>
          </a:xfrm>
          <a:prstGeom prst="rect">
            <a:avLst/>
          </a:prstGeom>
        </p:spPr>
      </p:pic>
      <p:sp>
        <p:nvSpPr>
          <p:cNvPr id="5" name="Content Placeholder 2">
            <a:extLst>
              <a:ext uri="{FF2B5EF4-FFF2-40B4-BE49-F238E27FC236}">
                <a16:creationId xmlns:a16="http://schemas.microsoft.com/office/drawing/2014/main" id="{F6E98ABE-84B4-7F44-A66C-B75A2E56C6AB}"/>
              </a:ext>
            </a:extLst>
          </p:cNvPr>
          <p:cNvSpPr txBox="1">
            <a:spLocks/>
          </p:cNvSpPr>
          <p:nvPr/>
        </p:nvSpPr>
        <p:spPr bwMode="auto">
          <a:xfrm>
            <a:off x="1641228" y="-324000"/>
            <a:ext cx="1863972"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4400" kern="0" dirty="0">
              <a:solidFill>
                <a:srgbClr val="00B0F0"/>
              </a:solidFill>
            </a:endParaRPr>
          </a:p>
          <a:p>
            <a:pPr eaLnBrk="1" hangingPunct="1">
              <a:buFontTx/>
              <a:buNone/>
              <a:defRPr/>
            </a:pPr>
            <a:r>
              <a:rPr lang="en-US" altLang="zh-CN" sz="4400" b="1" kern="0" dirty="0">
                <a:solidFill>
                  <a:srgbClr val="00B0F0"/>
                </a:solidFill>
              </a:rPr>
              <a:t>CPU</a:t>
            </a:r>
          </a:p>
        </p:txBody>
      </p:sp>
      <p:sp>
        <p:nvSpPr>
          <p:cNvPr id="6" name="Content Placeholder 2">
            <a:extLst>
              <a:ext uri="{FF2B5EF4-FFF2-40B4-BE49-F238E27FC236}">
                <a16:creationId xmlns:a16="http://schemas.microsoft.com/office/drawing/2014/main" id="{11F71CBB-BF4F-7D44-9A48-5024D879BC2D}"/>
              </a:ext>
            </a:extLst>
          </p:cNvPr>
          <p:cNvSpPr txBox="1">
            <a:spLocks/>
          </p:cNvSpPr>
          <p:nvPr/>
        </p:nvSpPr>
        <p:spPr bwMode="auto">
          <a:xfrm>
            <a:off x="6019800" y="-324000"/>
            <a:ext cx="2743200"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4400" kern="0" dirty="0"/>
          </a:p>
          <a:p>
            <a:pPr eaLnBrk="1" hangingPunct="1">
              <a:buFontTx/>
              <a:buNone/>
              <a:defRPr/>
            </a:pPr>
            <a:r>
              <a:rPr lang="en-US" altLang="zh-CN" sz="4400" b="1" kern="0" dirty="0">
                <a:solidFill>
                  <a:srgbClr val="00B0F0"/>
                </a:solidFill>
              </a:rPr>
              <a:t>GPU</a:t>
            </a:r>
          </a:p>
        </p:txBody>
      </p:sp>
    </p:spTree>
    <p:extLst>
      <p:ext uri="{BB962C8B-B14F-4D97-AF65-F5344CB8AC3E}">
        <p14:creationId xmlns:p14="http://schemas.microsoft.com/office/powerpoint/2010/main" val="86129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2870-3548-EE44-962E-B3B771341433}"/>
              </a:ext>
            </a:extLst>
          </p:cNvPr>
          <p:cNvSpPr>
            <a:spLocks noGrp="1"/>
          </p:cNvSpPr>
          <p:nvPr>
            <p:ph type="title"/>
          </p:nvPr>
        </p:nvSpPr>
        <p:spPr/>
        <p:txBody>
          <a:bodyPr/>
          <a:lstStyle/>
          <a:p>
            <a:r>
              <a:rPr lang="en-US" dirty="0"/>
              <a:t>P</a:t>
            </a:r>
            <a:r>
              <a:rPr lang="en-CN" dirty="0"/>
              <a:t>erformance</a:t>
            </a:r>
          </a:p>
        </p:txBody>
      </p:sp>
      <p:pic>
        <p:nvPicPr>
          <p:cNvPr id="7" name="Picture 6">
            <a:extLst>
              <a:ext uri="{FF2B5EF4-FFF2-40B4-BE49-F238E27FC236}">
                <a16:creationId xmlns:a16="http://schemas.microsoft.com/office/drawing/2014/main" id="{3BBF4D8F-D6DA-6447-9D11-9A08A0349551}"/>
              </a:ext>
            </a:extLst>
          </p:cNvPr>
          <p:cNvPicPr>
            <a:picLocks noChangeAspect="1"/>
          </p:cNvPicPr>
          <p:nvPr/>
        </p:nvPicPr>
        <p:blipFill>
          <a:blip r:embed="rId3"/>
          <a:stretch>
            <a:fillRect/>
          </a:stretch>
        </p:blipFill>
        <p:spPr>
          <a:xfrm>
            <a:off x="0" y="1753200"/>
            <a:ext cx="9144000" cy="3292278"/>
          </a:xfrm>
          <a:prstGeom prst="rect">
            <a:avLst/>
          </a:prstGeom>
        </p:spPr>
      </p:pic>
      <p:sp>
        <p:nvSpPr>
          <p:cNvPr id="8" name="Content Placeholder 2">
            <a:extLst>
              <a:ext uri="{FF2B5EF4-FFF2-40B4-BE49-F238E27FC236}">
                <a16:creationId xmlns:a16="http://schemas.microsoft.com/office/drawing/2014/main" id="{5C59514C-28EE-154A-8485-BE6282C5512D}"/>
              </a:ext>
            </a:extLst>
          </p:cNvPr>
          <p:cNvSpPr txBox="1">
            <a:spLocks/>
          </p:cNvSpPr>
          <p:nvPr/>
        </p:nvSpPr>
        <p:spPr bwMode="auto">
          <a:xfrm>
            <a:off x="-76200" y="4191000"/>
            <a:ext cx="8077200" cy="138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sz="4400" kern="0" dirty="0">
              <a:solidFill>
                <a:srgbClr val="00B0F0"/>
              </a:solidFill>
            </a:endParaRPr>
          </a:p>
          <a:p>
            <a:pPr eaLnBrk="1" hangingPunct="1">
              <a:buFontTx/>
              <a:buNone/>
              <a:defRPr/>
            </a:pPr>
            <a:r>
              <a:rPr lang="en-US" altLang="zh-CN" b="1" kern="0" dirty="0">
                <a:solidFill>
                  <a:srgbClr val="00B0F0"/>
                </a:solidFill>
              </a:rPr>
              <a:t>GPU is 2~5 times faster than CPU</a:t>
            </a:r>
          </a:p>
        </p:txBody>
      </p:sp>
    </p:spTree>
    <p:extLst>
      <p:ext uri="{BB962C8B-B14F-4D97-AF65-F5344CB8AC3E}">
        <p14:creationId xmlns:p14="http://schemas.microsoft.com/office/powerpoint/2010/main" val="3484087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Loop-carried dependence</a:t>
            </a:r>
          </a:p>
          <a:p>
            <a:pPr eaLnBrk="1" hangingPunct="1"/>
            <a:r>
              <a:rPr lang="en-US" altLang="zh-CN" dirty="0"/>
              <a:t>Dependency types</a:t>
            </a:r>
          </a:p>
          <a:p>
            <a:pPr eaLnBrk="1" hangingPunct="1"/>
            <a:r>
              <a:rPr lang="en-US" altLang="zh-CN" dirty="0"/>
              <a:t>Dependency elimination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581400" y="2971800"/>
            <a:ext cx="556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4.5-4.9</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BB75A3-77DD-5B46-8714-147139D4DFDC}"/>
              </a:ext>
            </a:extLst>
          </p:cNvPr>
          <p:cNvPicPr>
            <a:picLocks noChangeAspect="1"/>
          </p:cNvPicPr>
          <p:nvPr/>
        </p:nvPicPr>
        <p:blipFill>
          <a:blip r:embed="rId3"/>
          <a:stretch>
            <a:fillRect/>
          </a:stretch>
        </p:blipFill>
        <p:spPr>
          <a:xfrm>
            <a:off x="0" y="1714500"/>
            <a:ext cx="10287000" cy="5143500"/>
          </a:xfrm>
          <a:prstGeom prst="rect">
            <a:avLst/>
          </a:prstGeom>
        </p:spPr>
      </p:pic>
      <p:sp>
        <p:nvSpPr>
          <p:cNvPr id="4" name="Rectangle 2">
            <a:extLst>
              <a:ext uri="{FF2B5EF4-FFF2-40B4-BE49-F238E27FC236}">
                <a16:creationId xmlns:a16="http://schemas.microsoft.com/office/drawing/2014/main" id="{1D240014-C13E-F145-9FBF-85C086C76588}"/>
              </a:ext>
            </a:extLst>
          </p:cNvPr>
          <p:cNvSpPr txBox="1">
            <a:spLocks noChangeArrowheads="1"/>
          </p:cNvSpPr>
          <p:nvPr/>
        </p:nvSpPr>
        <p:spPr bwMode="auto">
          <a:xfrm>
            <a:off x="0" y="0"/>
            <a:ext cx="9144000" cy="9906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rPr>
              <a:t>Thank You</a:t>
            </a:r>
          </a:p>
        </p:txBody>
      </p:sp>
      <p:sp>
        <p:nvSpPr>
          <p:cNvPr id="6" name="Rectangle 2">
            <a:extLst>
              <a:ext uri="{FF2B5EF4-FFF2-40B4-BE49-F238E27FC236}">
                <a16:creationId xmlns:a16="http://schemas.microsoft.com/office/drawing/2014/main" id="{0E6D5B83-105E-BD44-A0A3-D08B74A0A25E}"/>
              </a:ext>
            </a:extLst>
          </p:cNvPr>
          <p:cNvSpPr txBox="1">
            <a:spLocks noChangeArrowheads="1"/>
          </p:cNvSpPr>
          <p:nvPr/>
        </p:nvSpPr>
        <p:spPr bwMode="auto">
          <a:xfrm>
            <a:off x="0" y="990600"/>
            <a:ext cx="9144000" cy="838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微软雅黑" pitchFamily="34" charset="-122"/>
                <a:ea typeface="微软雅黑" pitchFamily="34" charset="-122"/>
                <a:cs typeface="+mn-cs"/>
              </a:rPr>
              <a:t>to resonate</a:t>
            </a:r>
          </a:p>
        </p:txBody>
      </p:sp>
      <p:sp>
        <p:nvSpPr>
          <p:cNvPr id="7" name="Rectangle 2">
            <a:extLst>
              <a:ext uri="{FF2B5EF4-FFF2-40B4-BE49-F238E27FC236}">
                <a16:creationId xmlns:a16="http://schemas.microsoft.com/office/drawing/2014/main" id="{AD6891CE-B835-DD45-8776-A551FB7A43EA}"/>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promise me a space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in your house of memories</a:t>
            </a:r>
          </a:p>
        </p:txBody>
      </p:sp>
    </p:spTree>
    <p:extLst>
      <p:ext uri="{BB962C8B-B14F-4D97-AF65-F5344CB8AC3E}">
        <p14:creationId xmlns:p14="http://schemas.microsoft.com/office/powerpoint/2010/main" val="802654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1085B-1A87-4544-A5FE-D5DC38BD9C95}"/>
              </a:ext>
            </a:extLst>
          </p:cNvPr>
          <p:cNvSpPr>
            <a:spLocks noGrp="1"/>
          </p:cNvSpPr>
          <p:nvPr>
            <p:ph type="title"/>
          </p:nvPr>
        </p:nvSpPr>
        <p:spPr/>
        <p:txBody>
          <a:bodyPr/>
          <a:lstStyle/>
          <a:p>
            <a:r>
              <a:rPr lang="en-US" altLang="zh-CN" dirty="0"/>
              <a:t>#What’s More</a:t>
            </a:r>
            <a:endParaRPr lang="en-CN" dirty="0"/>
          </a:p>
        </p:txBody>
      </p:sp>
      <p:sp>
        <p:nvSpPr>
          <p:cNvPr id="3" name="Content Placeholder 2">
            <a:extLst>
              <a:ext uri="{FF2B5EF4-FFF2-40B4-BE49-F238E27FC236}">
                <a16:creationId xmlns:a16="http://schemas.microsoft.com/office/drawing/2014/main" id="{B7ED0CF1-E99D-5E41-A090-D03B6D9745B7}"/>
              </a:ext>
            </a:extLst>
          </p:cNvPr>
          <p:cNvSpPr>
            <a:spLocks noGrp="1"/>
          </p:cNvSpPr>
          <p:nvPr>
            <p:ph idx="1"/>
          </p:nvPr>
        </p:nvSpPr>
        <p:spPr>
          <a:xfrm>
            <a:off x="457200" y="1600200"/>
            <a:ext cx="9144000" cy="5257800"/>
          </a:xfrm>
        </p:spPr>
        <p:txBody>
          <a:bodyPr/>
          <a:lstStyle/>
          <a:p>
            <a:r>
              <a:rPr lang="en-US" dirty="0">
                <a:hlinkClick r:id="rId2"/>
              </a:rPr>
              <a:t>Life’s Big Adventure</a:t>
            </a:r>
            <a:r>
              <a:rPr lang="en-US" dirty="0"/>
              <a:t> by </a:t>
            </a:r>
            <a:r>
              <a:rPr lang="en-CN" dirty="0"/>
              <a:t>Audiomachine</a:t>
            </a:r>
          </a:p>
          <a:p>
            <a:r>
              <a:rPr lang="en-CN" dirty="0">
                <a:hlinkClick r:id="rId3"/>
              </a:rPr>
              <a:t>The Best Things in Life</a:t>
            </a:r>
            <a:r>
              <a:rPr lang="en-CN" dirty="0"/>
              <a:t> by Audiomachine</a:t>
            </a:r>
          </a:p>
        </p:txBody>
      </p:sp>
    </p:spTree>
    <p:extLst>
      <p:ext uri="{BB962C8B-B14F-4D97-AF65-F5344CB8AC3E}">
        <p14:creationId xmlns:p14="http://schemas.microsoft.com/office/powerpoint/2010/main" val="2520547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4"/>
          </a:xfrm>
        </p:spPr>
        <p:txBody>
          <a:bodyPr/>
          <a:lstStyle/>
          <a:p>
            <a:pPr algn="l" eaLnBrk="1" hangingPunct="1"/>
            <a:r>
              <a:rPr lang="en-US" altLang="zh-CN" dirty="0">
                <a:solidFill>
                  <a:schemeClr val="bg1"/>
                </a:solidFill>
              </a:rPr>
              <a:t>Data</a:t>
            </a:r>
            <a:r>
              <a:rPr lang="en-US" altLang="zh-CN" dirty="0"/>
              <a:t>-Level Parallelism</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0" y="21312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rgbClr val="00B0F0"/>
                </a:solidFill>
              </a:rPr>
              <a:t>Loop</a:t>
            </a:r>
            <a:br>
              <a:rPr lang="en-US" altLang="zh-CN" kern="0" dirty="0"/>
            </a:br>
            <a:endParaRPr lang="en-US" altLang="zh-CN" kern="0" dirty="0"/>
          </a:p>
        </p:txBody>
      </p:sp>
      <p:sp>
        <p:nvSpPr>
          <p:cNvPr id="4" name="Content Placeholder 2">
            <a:extLst>
              <a:ext uri="{FF2B5EF4-FFF2-40B4-BE49-F238E27FC236}">
                <a16:creationId xmlns:a16="http://schemas.microsoft.com/office/drawing/2014/main" id="{D942097A-129D-C047-A0FB-89EB429156B7}"/>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for (</a:t>
            </a:r>
            <a:r>
              <a:rPr lang="en-US" altLang="zh-CN" kern="0" dirty="0" err="1">
                <a:solidFill>
                  <a:srgbClr val="00B0F0"/>
                </a:solidFill>
              </a:rPr>
              <a:t>i</a:t>
            </a:r>
            <a:r>
              <a:rPr lang="en-US" altLang="zh-CN" kern="0" dirty="0">
                <a:solidFill>
                  <a:srgbClr val="00B0F0"/>
                </a:solidFill>
              </a:rPr>
              <a:t>=0, </a:t>
            </a:r>
            <a:r>
              <a:rPr lang="en-US" altLang="zh-CN" kern="0" dirty="0" err="1">
                <a:solidFill>
                  <a:srgbClr val="00B0F0"/>
                </a:solidFill>
              </a:rPr>
              <a:t>i</a:t>
            </a:r>
            <a:r>
              <a:rPr lang="en-US" altLang="zh-CN" kern="0" dirty="0">
                <a:solidFill>
                  <a:srgbClr val="00B0F0"/>
                </a:solidFill>
              </a:rPr>
              <a:t>&lt;100, </a:t>
            </a:r>
            <a:r>
              <a:rPr lang="en-US" altLang="zh-CN" kern="0" dirty="0" err="1">
                <a:solidFill>
                  <a:srgbClr val="00B0F0"/>
                </a:solidFill>
              </a:rPr>
              <a:t>i</a:t>
            </a:r>
            <a:r>
              <a:rPr lang="en-US" altLang="zh-CN" kern="0" dirty="0">
                <a:solidFill>
                  <a:srgbClr val="00B0F0"/>
                </a:solidFill>
              </a:rPr>
              <a:t>=i+1)</a:t>
            </a:r>
          </a:p>
          <a:p>
            <a:pPr eaLnBrk="1" hangingPunct="1">
              <a:buFontTx/>
              <a:buNone/>
              <a:defRPr/>
            </a:pPr>
            <a:r>
              <a:rPr lang="en-US" altLang="zh-CN" kern="0" dirty="0">
                <a:solidFill>
                  <a:srgbClr val="00B0F0"/>
                </a:solidFill>
              </a:rPr>
              <a:t>	   X[</a:t>
            </a:r>
            <a:r>
              <a:rPr lang="en-US" altLang="zh-CN" kern="0" dirty="0" err="1">
                <a:solidFill>
                  <a:srgbClr val="00B0F0"/>
                </a:solidFill>
              </a:rPr>
              <a:t>i</a:t>
            </a:r>
            <a:r>
              <a:rPr lang="en-US" altLang="zh-CN" kern="0" dirty="0">
                <a:solidFill>
                  <a:srgbClr val="00B0F0"/>
                </a:solidFill>
              </a:rPr>
              <a:t>] = a * Y[</a:t>
            </a:r>
            <a:r>
              <a:rPr lang="en-US" altLang="zh-CN" kern="0" dirty="0" err="1">
                <a:solidFill>
                  <a:srgbClr val="00B0F0"/>
                </a:solidFill>
              </a:rPr>
              <a:t>i</a:t>
            </a:r>
            <a:r>
              <a:rPr lang="en-US" altLang="zh-CN" kern="0" dirty="0">
                <a:solidFill>
                  <a:srgbClr val="00B0F0"/>
                </a:solidFill>
              </a:rPr>
              <a:t>] + X[</a:t>
            </a:r>
            <a:r>
              <a:rPr lang="en-US" altLang="zh-CN" kern="0" dirty="0" err="1">
                <a:solidFill>
                  <a:srgbClr val="00B0F0"/>
                </a:solidFill>
              </a:rPr>
              <a:t>i</a:t>
            </a:r>
            <a:r>
              <a:rPr lang="en-US" altLang="zh-CN" kern="0" dirty="0">
                <a:solidFill>
                  <a:srgbClr val="00B0F0"/>
                </a:solidFill>
              </a:rPr>
              <a:t>];</a:t>
            </a:r>
          </a:p>
          <a:p>
            <a:pPr eaLnBrk="1" hangingPunct="1">
              <a:buFontTx/>
              <a:buNone/>
              <a:defRPr/>
            </a:pPr>
            <a:r>
              <a:rPr lang="en-US" altLang="zh-CN" kern="0" dirty="0">
                <a:solidFill>
                  <a:srgbClr val="00B0F0"/>
                </a:solidFill>
              </a:rPr>
              <a:t>in-iteration dependence of X[</a:t>
            </a:r>
            <a:r>
              <a:rPr lang="en-US" altLang="zh-CN" kern="0" dirty="0" err="1">
                <a:solidFill>
                  <a:srgbClr val="00B0F0"/>
                </a:solidFill>
              </a:rPr>
              <a:t>i</a:t>
            </a:r>
            <a:r>
              <a:rPr lang="en-US" altLang="zh-CN" kern="0" dirty="0">
                <a:solidFill>
                  <a:srgbClr val="00B0F0"/>
                </a:solidFill>
              </a:rPr>
              <a:t>];</a:t>
            </a:r>
          </a:p>
          <a:p>
            <a:pPr eaLnBrk="1" hangingPunct="1">
              <a:buFontTx/>
              <a:buNone/>
              <a:defRPr/>
            </a:pPr>
            <a:r>
              <a:rPr lang="en-US" altLang="zh-CN" kern="0" dirty="0">
                <a:solidFill>
                  <a:srgbClr val="00B0F0"/>
                </a:solidFill>
              </a:rPr>
              <a:t>can be eliminated through loop unrolling or</a:t>
            </a:r>
          </a:p>
          <a:p>
            <a:pPr eaLnBrk="1" hangingPunct="1">
              <a:buFontTx/>
              <a:buNone/>
              <a:defRPr/>
            </a:pPr>
            <a:r>
              <a:rPr lang="en-US" altLang="zh-CN" kern="0" dirty="0">
                <a:solidFill>
                  <a:srgbClr val="00B0F0"/>
                </a:solidFill>
              </a:rPr>
              <a:t>vectorization;  </a:t>
            </a:r>
          </a:p>
        </p:txBody>
      </p:sp>
    </p:spTree>
    <p:extLst>
      <p:ext uri="{BB962C8B-B14F-4D97-AF65-F5344CB8AC3E}">
        <p14:creationId xmlns:p14="http://schemas.microsoft.com/office/powerpoint/2010/main" val="4255544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4"/>
          </a:xfrm>
        </p:spPr>
        <p:txBody>
          <a:bodyPr/>
          <a:lstStyle/>
          <a:p>
            <a:pPr algn="l" eaLnBrk="1" hangingPunct="1"/>
            <a:r>
              <a:rPr lang="en-US" altLang="zh-CN" dirty="0">
                <a:solidFill>
                  <a:schemeClr val="bg1"/>
                </a:solidFill>
              </a:rPr>
              <a:t>Data</a:t>
            </a:r>
            <a:r>
              <a:rPr lang="en-US" altLang="zh-CN" dirty="0">
                <a:solidFill>
                  <a:srgbClr val="00B0F0"/>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0" y="21312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rgbClr val="00B0F0"/>
                </a:solidFill>
              </a:rPr>
              <a:t>Loop</a:t>
            </a:r>
            <a:br>
              <a:rPr lang="en-US" altLang="zh-CN" kern="0" dirty="0"/>
            </a:br>
            <a:endParaRPr lang="en-US" altLang="zh-CN" kern="0" dirty="0"/>
          </a:p>
        </p:txBody>
      </p:sp>
      <p:sp>
        <p:nvSpPr>
          <p:cNvPr id="4" name="Content Placeholder 2">
            <a:extLst>
              <a:ext uri="{FF2B5EF4-FFF2-40B4-BE49-F238E27FC236}">
                <a16:creationId xmlns:a16="http://schemas.microsoft.com/office/drawing/2014/main" id="{D942097A-129D-C047-A0FB-89EB429156B7}"/>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for (</a:t>
            </a:r>
            <a:r>
              <a:rPr lang="en-US" altLang="zh-CN" kern="0" dirty="0" err="1">
                <a:solidFill>
                  <a:srgbClr val="00B0F0"/>
                </a:solidFill>
              </a:rPr>
              <a:t>i</a:t>
            </a:r>
            <a:r>
              <a:rPr lang="en-US" altLang="zh-CN" kern="0" dirty="0">
                <a:solidFill>
                  <a:srgbClr val="00B0F0"/>
                </a:solidFill>
              </a:rPr>
              <a:t>=0, </a:t>
            </a:r>
            <a:r>
              <a:rPr lang="en-US" altLang="zh-CN" kern="0" dirty="0" err="1">
                <a:solidFill>
                  <a:srgbClr val="00B0F0"/>
                </a:solidFill>
              </a:rPr>
              <a:t>i</a:t>
            </a:r>
            <a:r>
              <a:rPr lang="en-US" altLang="zh-CN" kern="0" dirty="0">
                <a:solidFill>
                  <a:srgbClr val="00B0F0"/>
                </a:solidFill>
              </a:rPr>
              <a:t>&lt;100, </a:t>
            </a:r>
            <a:r>
              <a:rPr lang="en-US" altLang="zh-CN" kern="0" dirty="0" err="1">
                <a:solidFill>
                  <a:srgbClr val="00B0F0"/>
                </a:solidFill>
              </a:rPr>
              <a:t>i</a:t>
            </a:r>
            <a:r>
              <a:rPr lang="en-US" altLang="zh-CN" kern="0" dirty="0">
                <a:solidFill>
                  <a:srgbClr val="00B0F0"/>
                </a:solidFill>
              </a:rPr>
              <a:t>=i+1)</a:t>
            </a:r>
          </a:p>
          <a:p>
            <a:pPr eaLnBrk="1" hangingPunct="1">
              <a:buFontTx/>
              <a:buNone/>
              <a:defRPr/>
            </a:pPr>
            <a:r>
              <a:rPr lang="en-US" altLang="zh-CN" kern="0" dirty="0">
                <a:solidFill>
                  <a:srgbClr val="00B0F0"/>
                </a:solidFill>
              </a:rPr>
              <a:t>     A[i+1] = A[</a:t>
            </a:r>
            <a:r>
              <a:rPr lang="en-US" altLang="zh-CN" kern="0" dirty="0" err="1">
                <a:solidFill>
                  <a:srgbClr val="00B0F0"/>
                </a:solidFill>
              </a:rPr>
              <a:t>i</a:t>
            </a:r>
            <a:r>
              <a:rPr lang="en-US" altLang="zh-CN" kern="0" dirty="0">
                <a:solidFill>
                  <a:srgbClr val="00B0F0"/>
                </a:solidFill>
              </a:rPr>
              <a:t>] + C[</a:t>
            </a:r>
            <a:r>
              <a:rPr lang="en-US" altLang="zh-CN" kern="0" dirty="0" err="1">
                <a:solidFill>
                  <a:srgbClr val="00B0F0"/>
                </a:solidFill>
              </a:rPr>
              <a:t>i</a:t>
            </a:r>
            <a:r>
              <a:rPr lang="en-US" altLang="zh-CN" kern="0" dirty="0">
                <a:solidFill>
                  <a:srgbClr val="00B0F0"/>
                </a:solidFill>
              </a:rPr>
              <a:t>];            /* S1 */         </a:t>
            </a:r>
          </a:p>
          <a:p>
            <a:pPr eaLnBrk="1" hangingPunct="1">
              <a:buFontTx/>
              <a:buNone/>
              <a:defRPr/>
            </a:pPr>
            <a:r>
              <a:rPr lang="en-US" altLang="zh-CN" kern="0" dirty="0">
                <a:solidFill>
                  <a:srgbClr val="00B0F0"/>
                </a:solidFill>
              </a:rPr>
              <a:t>     B[i+1] = B[</a:t>
            </a:r>
            <a:r>
              <a:rPr lang="en-US" altLang="zh-CN" kern="0" dirty="0" err="1">
                <a:solidFill>
                  <a:srgbClr val="00B0F0"/>
                </a:solidFill>
              </a:rPr>
              <a:t>i</a:t>
            </a:r>
            <a:r>
              <a:rPr lang="en-US" altLang="zh-CN" kern="0" dirty="0">
                <a:solidFill>
                  <a:srgbClr val="00B0F0"/>
                </a:solidFill>
              </a:rPr>
              <a:t>] + A[i+1];       </a:t>
            </a:r>
            <a:r>
              <a:rPr lang="en-US" altLang="zh-CN" sz="2600" kern="0" dirty="0">
                <a:solidFill>
                  <a:srgbClr val="00B0F0"/>
                </a:solidFill>
              </a:rPr>
              <a:t> </a:t>
            </a:r>
            <a:r>
              <a:rPr lang="en-US" altLang="zh-CN" kern="0" dirty="0">
                <a:solidFill>
                  <a:srgbClr val="00B0F0"/>
                </a:solidFill>
              </a:rPr>
              <a:t>/* S2 */</a:t>
            </a:r>
          </a:p>
          <a:p>
            <a:pPr eaLnBrk="1" hangingPunct="1">
              <a:buFontTx/>
              <a:buNone/>
              <a:defRPr/>
            </a:pPr>
            <a:r>
              <a:rPr lang="en-US" altLang="zh-CN" kern="0" dirty="0">
                <a:solidFill>
                  <a:srgbClr val="00B0F0"/>
                </a:solidFill>
              </a:rPr>
              <a:t>in-iteration dependence of A[i+1];</a:t>
            </a:r>
          </a:p>
          <a:p>
            <a:pPr eaLnBrk="1" hangingPunct="1">
              <a:buFontTx/>
              <a:buNone/>
              <a:defRPr/>
            </a:pPr>
            <a:r>
              <a:rPr lang="en-US" altLang="zh-CN" kern="0" dirty="0">
                <a:solidFill>
                  <a:srgbClr val="00B0F0"/>
                </a:solidFill>
              </a:rPr>
              <a:t>cross-iteration dependences: A[</a:t>
            </a:r>
            <a:r>
              <a:rPr lang="en-US" altLang="zh-CN" kern="0" dirty="0" err="1">
                <a:solidFill>
                  <a:srgbClr val="00B0F0"/>
                </a:solidFill>
              </a:rPr>
              <a:t>i</a:t>
            </a:r>
            <a:r>
              <a:rPr lang="en-US" altLang="zh-CN" kern="0" dirty="0">
                <a:solidFill>
                  <a:srgbClr val="00B0F0"/>
                </a:solidFill>
              </a:rPr>
              <a:t>], B[</a:t>
            </a:r>
            <a:r>
              <a:rPr lang="en-US" altLang="zh-CN" kern="0" dirty="0" err="1">
                <a:solidFill>
                  <a:srgbClr val="00B0F0"/>
                </a:solidFill>
              </a:rPr>
              <a:t>i</a:t>
            </a:r>
            <a:r>
              <a:rPr lang="en-US" altLang="zh-CN" kern="0" dirty="0">
                <a:solidFill>
                  <a:srgbClr val="00B0F0"/>
                </a:solidFill>
              </a:rPr>
              <a:t>] with</a:t>
            </a:r>
          </a:p>
          <a:p>
            <a:pPr eaLnBrk="1" hangingPunct="1">
              <a:buFontTx/>
              <a:buNone/>
              <a:defRPr/>
            </a:pPr>
            <a:r>
              <a:rPr lang="en-US" altLang="zh-CN" kern="0" dirty="0">
                <a:solidFill>
                  <a:srgbClr val="00B0F0"/>
                </a:solidFill>
              </a:rPr>
              <a:t>that produced in the earlier iteration </a:t>
            </a:r>
          </a:p>
        </p:txBody>
      </p:sp>
    </p:spTree>
    <p:extLst>
      <p:ext uri="{BB962C8B-B14F-4D97-AF65-F5344CB8AC3E}">
        <p14:creationId xmlns:p14="http://schemas.microsoft.com/office/powerpoint/2010/main" val="4206442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Data accesses in later iterations are dependent on data values produced in earlier iterations</a:t>
            </a:r>
            <a:r>
              <a:rPr lang="zh-CN" altLang="en-US" dirty="0"/>
              <a:t> </a:t>
            </a:r>
            <a:r>
              <a:rPr lang="en-US" altLang="zh-CN" dirty="0">
                <a:sym typeface="Wingdings" pitchFamily="2" charset="2"/>
              </a:rPr>
              <a:t> </a:t>
            </a:r>
            <a:r>
              <a:rPr lang="en-US" altLang="zh-CN" dirty="0">
                <a:solidFill>
                  <a:srgbClr val="00B0F0"/>
                </a:solidFill>
                <a:sym typeface="Wingdings" pitchFamily="2" charset="2"/>
              </a:rPr>
              <a:t>Recurrence</a:t>
            </a:r>
            <a:endParaRPr lang="en-CN" dirty="0">
              <a:solidFill>
                <a:srgbClr val="00B0F0"/>
              </a:solidFill>
            </a:endParaRPr>
          </a:p>
          <a:p>
            <a:endParaRPr lang="en-CN" dirty="0"/>
          </a:p>
          <a:p>
            <a:r>
              <a:rPr lang="en-US" dirty="0">
                <a:solidFill>
                  <a:srgbClr val="00B0F0"/>
                </a:solidFill>
              </a:rPr>
              <a:t>Loop-carried dependence may not necessarily prevent parallelism</a:t>
            </a:r>
          </a:p>
        </p:txBody>
      </p:sp>
    </p:spTree>
    <p:extLst>
      <p:ext uri="{BB962C8B-B14F-4D97-AF65-F5344CB8AC3E}">
        <p14:creationId xmlns:p14="http://schemas.microsoft.com/office/powerpoint/2010/main" val="1100681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Example loop</a:t>
            </a:r>
            <a:endParaRPr lang="en-CN" dirty="0"/>
          </a:p>
          <a:p>
            <a:endParaRPr lang="en-CN" dirty="0"/>
          </a:p>
        </p:txBody>
      </p:sp>
      <p:pic>
        <p:nvPicPr>
          <p:cNvPr id="2" name="Picture 1">
            <a:extLst>
              <a:ext uri="{FF2B5EF4-FFF2-40B4-BE49-F238E27FC236}">
                <a16:creationId xmlns:a16="http://schemas.microsoft.com/office/drawing/2014/main" id="{B3488919-C277-1944-8A76-C093B154DE85}"/>
              </a:ext>
            </a:extLst>
          </p:cNvPr>
          <p:cNvPicPr>
            <a:picLocks noChangeAspect="1"/>
          </p:cNvPicPr>
          <p:nvPr/>
        </p:nvPicPr>
        <p:blipFill>
          <a:blip r:embed="rId3"/>
          <a:stretch>
            <a:fillRect/>
          </a:stretch>
        </p:blipFill>
        <p:spPr>
          <a:xfrm>
            <a:off x="871200" y="2272891"/>
            <a:ext cx="8272800" cy="1841909"/>
          </a:xfrm>
          <a:prstGeom prst="rect">
            <a:avLst/>
          </a:prstGeom>
        </p:spPr>
      </p:pic>
    </p:spTree>
    <p:extLst>
      <p:ext uri="{BB962C8B-B14F-4D97-AF65-F5344CB8AC3E}">
        <p14:creationId xmlns:p14="http://schemas.microsoft.com/office/powerpoint/2010/main" val="1602638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381000" y="228600"/>
            <a:ext cx="9144000" cy="1908174"/>
          </a:xfrm>
        </p:spPr>
        <p:txBody>
          <a:bodyPr/>
          <a:lstStyle/>
          <a:p>
            <a:pPr algn="l" eaLnBrk="1" hangingPunct="1"/>
            <a:r>
              <a:rPr lang="en-US" altLang="zh-CN" dirty="0">
                <a:solidFill>
                  <a:schemeClr val="bg1"/>
                </a:solidFill>
              </a:rPr>
              <a:t>Data</a:t>
            </a:r>
            <a:r>
              <a:rPr lang="en-US" altLang="zh-CN" dirty="0">
                <a:solidFill>
                  <a:schemeClr val="tx1"/>
                </a:solidFill>
              </a:rPr>
              <a:t>-Carried Dependence</a:t>
            </a:r>
            <a:br>
              <a:rPr lang="en-US" altLang="zh-CN" dirty="0"/>
            </a:br>
            <a:endParaRPr lang="en-US" altLang="zh-CN" dirty="0"/>
          </a:p>
        </p:txBody>
      </p:sp>
      <p:sp>
        <p:nvSpPr>
          <p:cNvPr id="3" name="Rectangle 2">
            <a:extLst>
              <a:ext uri="{FF2B5EF4-FFF2-40B4-BE49-F238E27FC236}">
                <a16:creationId xmlns:a16="http://schemas.microsoft.com/office/drawing/2014/main" id="{832F397E-D3E9-3142-A0C4-CC028974682F}"/>
              </a:ext>
            </a:extLst>
          </p:cNvPr>
          <p:cNvSpPr txBox="1">
            <a:spLocks noChangeArrowheads="1"/>
          </p:cNvSpPr>
          <p:nvPr/>
        </p:nvSpPr>
        <p:spPr bwMode="auto">
          <a:xfrm>
            <a:off x="381000" y="230400"/>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eaLnBrk="1" hangingPunct="1"/>
            <a:r>
              <a:rPr lang="en-US" altLang="zh-CN" kern="0" dirty="0">
                <a:solidFill>
                  <a:schemeClr val="tx1"/>
                </a:solidFill>
              </a:rPr>
              <a:t>Loop</a:t>
            </a:r>
            <a:br>
              <a:rPr lang="en-US" altLang="zh-CN" kern="0" dirty="0"/>
            </a:br>
            <a:endParaRPr lang="en-US" altLang="zh-CN" kern="0" dirty="0"/>
          </a:p>
        </p:txBody>
      </p:sp>
      <p:sp>
        <p:nvSpPr>
          <p:cNvPr id="6" name="Content Placeholder 2">
            <a:extLst>
              <a:ext uri="{FF2B5EF4-FFF2-40B4-BE49-F238E27FC236}">
                <a16:creationId xmlns:a16="http://schemas.microsoft.com/office/drawing/2014/main" id="{0E446DDC-0138-694C-A278-7D1D86E5BB90}"/>
              </a:ext>
            </a:extLst>
          </p:cNvPr>
          <p:cNvSpPr txBox="1">
            <a:spLocks/>
          </p:cNvSpPr>
          <p:nvPr/>
        </p:nvSpPr>
        <p:spPr bwMode="auto">
          <a:xfrm>
            <a:off x="457200" y="1600200"/>
            <a:ext cx="906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0" hangingPunct="0">
              <a:spcBef>
                <a:spcPct val="20000"/>
              </a:spcBef>
              <a:buChar char="•"/>
              <a:defRPr sz="3200">
                <a:latin typeface="+mn-lt"/>
                <a:ea typeface="+mn-ea"/>
              </a:defRPr>
            </a:lvl1pPr>
            <a:lvl2pPr marL="742950" indent="-285750" eaLnBrk="0" hangingPunct="0">
              <a:spcBef>
                <a:spcPct val="20000"/>
              </a:spcBef>
              <a:buChar char="–"/>
              <a:defRPr sz="2800">
                <a:latin typeface="+mn-lt"/>
                <a:ea typeface="+mn-ea"/>
              </a:defRPr>
            </a:lvl2pPr>
            <a:lvl3pPr marL="1143000" indent="-228600" eaLnBrk="0" hangingPunct="0">
              <a:spcBef>
                <a:spcPct val="20000"/>
              </a:spcBef>
              <a:buChar char="•"/>
              <a:defRPr sz="24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en-US" dirty="0"/>
              <a:t>Example loop</a:t>
            </a:r>
          </a:p>
          <a:p>
            <a:endParaRPr lang="en-US" dirty="0"/>
          </a:p>
          <a:p>
            <a:endParaRPr lang="en-US" dirty="0"/>
          </a:p>
          <a:p>
            <a:endParaRPr lang="en-US" dirty="0"/>
          </a:p>
          <a:p>
            <a:endParaRPr lang="en-US" dirty="0"/>
          </a:p>
          <a:p>
            <a:r>
              <a:rPr lang="en-US" dirty="0"/>
              <a:t>In-iteration dependence: S1 </a:t>
            </a:r>
            <a:r>
              <a:rPr lang="en-US" dirty="0">
                <a:sym typeface="Wingdings" pitchFamily="2" charset="2"/>
              </a:rPr>
              <a:t> S1: A[</a:t>
            </a:r>
            <a:r>
              <a:rPr lang="en-US" dirty="0" err="1">
                <a:sym typeface="Wingdings" pitchFamily="2" charset="2"/>
              </a:rPr>
              <a:t>i</a:t>
            </a:r>
            <a:r>
              <a:rPr lang="en-US" dirty="0">
                <a:sym typeface="Wingdings" pitchFamily="2" charset="2"/>
              </a:rPr>
              <a:t>]</a:t>
            </a:r>
          </a:p>
          <a:p>
            <a:r>
              <a:rPr lang="en-US" dirty="0"/>
              <a:t>Loop-carried dependence: S1 </a:t>
            </a:r>
            <a:r>
              <a:rPr lang="en-US" dirty="0">
                <a:sym typeface="Wingdings" pitchFamily="2" charset="2"/>
              </a:rPr>
              <a:t> S2:</a:t>
            </a:r>
            <a:r>
              <a:rPr lang="en-US" sz="3000" dirty="0">
                <a:sym typeface="Wingdings" pitchFamily="2" charset="2"/>
              </a:rPr>
              <a:t> </a:t>
            </a:r>
            <a:r>
              <a:rPr lang="en-US" dirty="0">
                <a:sym typeface="Wingdings" pitchFamily="2" charset="2"/>
              </a:rPr>
              <a:t>B[</a:t>
            </a:r>
            <a:r>
              <a:rPr lang="en-US" dirty="0" err="1">
                <a:sym typeface="Wingdings" pitchFamily="2" charset="2"/>
              </a:rPr>
              <a:t>i</a:t>
            </a:r>
            <a:r>
              <a:rPr lang="en-US" dirty="0">
                <a:sym typeface="Wingdings" pitchFamily="2" charset="2"/>
              </a:rPr>
              <a:t>]</a:t>
            </a:r>
            <a:r>
              <a:rPr lang="en-US" dirty="0"/>
              <a:t> </a:t>
            </a:r>
            <a:endParaRPr lang="en-CN" dirty="0"/>
          </a:p>
          <a:p>
            <a:endParaRPr lang="en-CN" dirty="0"/>
          </a:p>
        </p:txBody>
      </p:sp>
      <p:pic>
        <p:nvPicPr>
          <p:cNvPr id="2" name="Picture 1">
            <a:extLst>
              <a:ext uri="{FF2B5EF4-FFF2-40B4-BE49-F238E27FC236}">
                <a16:creationId xmlns:a16="http://schemas.microsoft.com/office/drawing/2014/main" id="{B3488919-C277-1944-8A76-C093B154DE85}"/>
              </a:ext>
            </a:extLst>
          </p:cNvPr>
          <p:cNvPicPr>
            <a:picLocks noChangeAspect="1"/>
          </p:cNvPicPr>
          <p:nvPr/>
        </p:nvPicPr>
        <p:blipFill>
          <a:blip r:embed="rId3"/>
          <a:stretch>
            <a:fillRect/>
          </a:stretch>
        </p:blipFill>
        <p:spPr>
          <a:xfrm>
            <a:off x="871200" y="2272891"/>
            <a:ext cx="8272800" cy="1841909"/>
          </a:xfrm>
          <a:prstGeom prst="rect">
            <a:avLst/>
          </a:prstGeom>
        </p:spPr>
      </p:pic>
    </p:spTree>
    <p:extLst>
      <p:ext uri="{BB962C8B-B14F-4D97-AF65-F5344CB8AC3E}">
        <p14:creationId xmlns:p14="http://schemas.microsoft.com/office/powerpoint/2010/main" val="1265611028"/>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133003</TotalTime>
  <Words>2103</Words>
  <Application>Microsoft Macintosh PowerPoint</Application>
  <PresentationFormat>On-screen Show (4:3)</PresentationFormat>
  <Paragraphs>336</Paragraphs>
  <Slides>46</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AdvOTc8acc91a</vt:lpstr>
      <vt:lpstr>微软雅黑</vt:lpstr>
      <vt:lpstr>Arial</vt:lpstr>
      <vt:lpstr>Times New Roman</vt:lpstr>
      <vt:lpstr>Verdana</vt:lpstr>
      <vt:lpstr>默认设计模板</vt:lpstr>
      <vt:lpstr>1_默认设计模板</vt:lpstr>
      <vt:lpstr>Data-Level Parallelism Exploitation</vt:lpstr>
      <vt:lpstr>Data-Level Parallelism </vt:lpstr>
      <vt:lpstr>Data-Level Parallelism </vt:lpstr>
      <vt:lpstr>Data-Level Parallelism </vt:lpstr>
      <vt:lpstr>Data-Level Parallelism </vt:lpstr>
      <vt:lpstr>Data-Carried Dependence </vt:lpstr>
      <vt:lpstr>Data-Carried Dependence </vt:lpstr>
      <vt:lpstr>Data-Carried Dependence </vt:lpstr>
      <vt:lpstr>Data-Carried Dependence </vt:lpstr>
      <vt:lpstr>Data-Carried Dependence </vt:lpstr>
      <vt:lpstr>Data-Carried Dependence </vt:lpstr>
      <vt:lpstr>Data-Carried Dependence </vt:lpstr>
      <vt:lpstr>how to find dependences? </vt:lpstr>
      <vt:lpstr>Index Affinity</vt:lpstr>
      <vt:lpstr>Dependence Conditions</vt:lpstr>
      <vt:lpstr>GCD Test</vt:lpstr>
      <vt:lpstr>GCD Test</vt:lpstr>
      <vt:lpstr>how to type dependences? </vt:lpstr>
      <vt:lpstr>Dependency Types</vt:lpstr>
      <vt:lpstr>Dependency Types</vt:lpstr>
      <vt:lpstr>Dependency Types</vt:lpstr>
      <vt:lpstr>Dependency Types</vt:lpstr>
      <vt:lpstr>Dependency Types</vt:lpstr>
      <vt:lpstr>Dependency Types</vt:lpstr>
      <vt:lpstr>Dependency Types</vt:lpstr>
      <vt:lpstr>Dependency Types</vt:lpstr>
      <vt:lpstr>Dependency Types</vt:lpstr>
      <vt:lpstr>Dependency Types</vt:lpstr>
      <vt:lpstr>Dependency Types</vt:lpstr>
      <vt:lpstr>Dependency Types</vt:lpstr>
      <vt:lpstr>examples  </vt:lpstr>
      <vt:lpstr>PowerPoint Presentation</vt:lpstr>
      <vt:lpstr>examples  </vt:lpstr>
      <vt:lpstr>PowerPoint Presentation</vt:lpstr>
      <vt:lpstr>PowerPoint Presentation</vt:lpstr>
      <vt:lpstr>PowerPoint Presentation</vt:lpstr>
      <vt:lpstr>Performance</vt:lpstr>
      <vt:lpstr>examples  </vt:lpstr>
      <vt:lpstr>PowerPoint Presentation</vt:lpstr>
      <vt:lpstr>PowerPoint Presentation</vt:lpstr>
      <vt:lpstr>Performance</vt:lpstr>
      <vt:lpstr>Review</vt:lpstr>
      <vt:lpstr>PowerPoint Presentation</vt:lpstr>
      <vt:lpstr>?</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2517</cp:revision>
  <cp:lastPrinted>1601-01-01T00:00:00Z</cp:lastPrinted>
  <dcterms:created xsi:type="dcterms:W3CDTF">1601-01-01T00:00:00Z</dcterms:created>
  <dcterms:modified xsi:type="dcterms:W3CDTF">2022-12-06T13:57:50Z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